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sldIdLst>
    <p:sldId id="256" r:id="rId2"/>
    <p:sldId id="272" r:id="rId3"/>
    <p:sldId id="257" r:id="rId4"/>
    <p:sldId id="258" r:id="rId5"/>
    <p:sldId id="259" r:id="rId6"/>
    <p:sldId id="261" r:id="rId7"/>
    <p:sldId id="264" r:id="rId8"/>
    <p:sldId id="263" r:id="rId9"/>
    <p:sldId id="267" r:id="rId10"/>
    <p:sldId id="269" r:id="rId11"/>
    <p:sldId id="270" r:id="rId12"/>
    <p:sldId id="275" r:id="rId13"/>
    <p:sldId id="262" r:id="rId14"/>
    <p:sldId id="265" r:id="rId15"/>
    <p:sldId id="266" r:id="rId16"/>
    <p:sldId id="268" r:id="rId17"/>
    <p:sldId id="271" r:id="rId18"/>
    <p:sldId id="273" r:id="rId19"/>
    <p:sldId id="274" r:id="rId20"/>
    <p:sldId id="277" r:id="rId21"/>
    <p:sldId id="279" r:id="rId22"/>
    <p:sldId id="280" r:id="rId23"/>
    <p:sldId id="281" r:id="rId24"/>
    <p:sldId id="282" r:id="rId25"/>
    <p:sldId id="283" r:id="rId26"/>
    <p:sldId id="284" r:id="rId27"/>
    <p:sldId id="285" r:id="rId28"/>
    <p:sldId id="288" r:id="rId29"/>
    <p:sldId id="287" r:id="rId30"/>
    <p:sldId id="2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FA098A-8B03-48E0-BD06-F2EB0447CEAA}" v="2336" dt="2022-07-12T15:42:17.208"/>
    <p1510:client id="{AA2E80CD-5400-7B58-7CE8-070B9BD8A85D}" v="222" dt="2022-07-13T08:39:15.817"/>
    <p1510:client id="{C3AEE483-DAC8-24C2-4E9B-563186B7A6A3}" v="293" dt="2022-07-12T16:31:59.238"/>
    <p1510:client id="{DDD67DC9-E69F-A32B-E367-A8BE457F7CB7}" v="422" dt="2022-07-12T14:13:13.575"/>
    <p1510:client id="{EF972667-6D48-B7B2-010E-7171D0896E4F}" v="1428" dt="2022-07-12T11:42:11.5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7/13/2022</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020425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7/13/2022</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832836079"/>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7/13/2022</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08304179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7/13/2022</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0365456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7/13/2022</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1605909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7/13/2022</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222530604"/>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7/13/2022</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082790367"/>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7/13/2022</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23768569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7/13/2022</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943838286"/>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7/13/2022</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04975681"/>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7/13/2022</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56440624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7/13/2022</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0542131"/>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1" r:id="rId6"/>
    <p:sldLayoutId id="2147483687" r:id="rId7"/>
    <p:sldLayoutId id="2147483688" r:id="rId8"/>
    <p:sldLayoutId id="2147483689" r:id="rId9"/>
    <p:sldLayoutId id="2147483690" r:id="rId10"/>
    <p:sldLayoutId id="2147483692" r:id="rId11"/>
  </p:sldLayoutIdLst>
  <p:transition spd="slow">
    <p:push dir="u"/>
  </p:transition>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github.com/PX4/sitl_gazebo/tree/master/models"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F0CAD46-2E46-44EB-A063-C05881768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op view of a wooden desk with a white keyboard, drawing plan and drawing compass, and pens.">
            <a:extLst>
              <a:ext uri="{FF2B5EF4-FFF2-40B4-BE49-F238E27FC236}">
                <a16:creationId xmlns:a16="http://schemas.microsoft.com/office/drawing/2014/main" id="{9DF9EA9B-C5B9-6083-D889-78AA31390DBD}"/>
              </a:ext>
            </a:extLst>
          </p:cNvPr>
          <p:cNvPicPr>
            <a:picLocks noChangeAspect="1"/>
          </p:cNvPicPr>
          <p:nvPr/>
        </p:nvPicPr>
        <p:blipFill rotWithShape="1">
          <a:blip r:embed="rId2"/>
          <a:srcRect r="-2" b="15726"/>
          <a:stretch/>
        </p:blipFill>
        <p:spPr>
          <a:xfrm>
            <a:off x="20" y="10"/>
            <a:ext cx="12191980" cy="6857989"/>
          </a:xfrm>
          <a:prstGeom prst="rect">
            <a:avLst/>
          </a:prstGeom>
        </p:spPr>
      </p:pic>
      <p:sp>
        <p:nvSpPr>
          <p:cNvPr id="11" name="Rectangle 10">
            <a:extLst>
              <a:ext uri="{FF2B5EF4-FFF2-40B4-BE49-F238E27FC236}">
                <a16:creationId xmlns:a16="http://schemas.microsoft.com/office/drawing/2014/main" id="{DE8A7E9B-3161-4AE7-B85C-EE3D7786D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10134600" cy="4800600"/>
          </a:xfrm>
          <a:prstGeom prst="rect">
            <a:avLst/>
          </a:pr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25413" y="1383591"/>
            <a:ext cx="10232614" cy="2553409"/>
          </a:xfrm>
        </p:spPr>
        <p:txBody>
          <a:bodyPr vert="horz" lIns="91440" tIns="45720" rIns="91440" bIns="45720" rtlCol="0" anchor="b">
            <a:noAutofit/>
          </a:bodyPr>
          <a:lstStyle/>
          <a:p>
            <a:r>
              <a:rPr lang="en-US" sz="3600" b="1" dirty="0"/>
              <a:t>Object detection ANDAUTONOMOUS Drone Simulation Using </a:t>
            </a:r>
            <a:br>
              <a:rPr lang="en-US" sz="3600" b="1" dirty="0"/>
            </a:br>
            <a:r>
              <a:rPr lang="en-US" sz="3600" b="1" dirty="0"/>
              <a:t>ROS and </a:t>
            </a:r>
            <a:r>
              <a:rPr lang="en-US" sz="3600" b="1" dirty="0" err="1"/>
              <a:t>Ardupilot</a:t>
            </a:r>
            <a:endParaRPr lang="en-US" sz="3600" b="1" dirty="0"/>
          </a:p>
        </p:txBody>
      </p:sp>
      <p:sp>
        <p:nvSpPr>
          <p:cNvPr id="3" name="Subtitle 2"/>
          <p:cNvSpPr>
            <a:spLocks noGrp="1"/>
          </p:cNvSpPr>
          <p:nvPr>
            <p:ph type="subTitle" idx="1"/>
          </p:nvPr>
        </p:nvSpPr>
        <p:spPr>
          <a:xfrm>
            <a:off x="2898588" y="4114216"/>
            <a:ext cx="6303382" cy="1608266"/>
          </a:xfrm>
        </p:spPr>
        <p:txBody>
          <a:bodyPr vert="horz" lIns="91440" tIns="45720" rIns="91440" bIns="45720" rtlCol="0" anchor="t">
            <a:normAutofit/>
          </a:bodyPr>
          <a:lstStyle/>
          <a:p>
            <a:r>
              <a:rPr lang="en-US" dirty="0"/>
              <a:t>TEAM – 33</a:t>
            </a:r>
          </a:p>
          <a:p>
            <a:r>
              <a:rPr lang="en-US" dirty="0"/>
              <a:t>AADARSH AADITYA A (CB.EN.U4AIE20001)</a:t>
            </a:r>
          </a:p>
          <a:p>
            <a:r>
              <a:rPr lang="en-US" dirty="0">
                <a:ea typeface="+mn-lt"/>
                <a:cs typeface="+mn-lt"/>
              </a:rPr>
              <a:t>B.E. PRANAV KUMAAR (CB.EN.U4AIE20052)</a:t>
            </a:r>
            <a:endParaRPr lang="en-US" dirty="0"/>
          </a:p>
        </p:txBody>
      </p:sp>
      <p:grpSp>
        <p:nvGrpSpPr>
          <p:cNvPr id="13" name="Group 12">
            <a:extLst>
              <a:ext uri="{FF2B5EF4-FFF2-40B4-BE49-F238E27FC236}">
                <a16:creationId xmlns:a16="http://schemas.microsoft.com/office/drawing/2014/main" id="{C3E45FAB-3768-4529-B0E8-A0E9BE5E38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3891005"/>
            <a:ext cx="867485" cy="115439"/>
            <a:chOff x="8910933" y="1861308"/>
            <a:chExt cx="867485" cy="115439"/>
          </a:xfrm>
        </p:grpSpPr>
        <p:sp>
          <p:nvSpPr>
            <p:cNvPr id="14" name="Rectangle 13">
              <a:extLst>
                <a:ext uri="{FF2B5EF4-FFF2-40B4-BE49-F238E27FC236}">
                  <a16:creationId xmlns:a16="http://schemas.microsoft.com/office/drawing/2014/main" id="{6FF68CFF-0675-43D9-8EF2-EAC1F19D2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E1414FA8-D7DF-4B14-AD83-846AB2899B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8B88A0-A01D-4106-8E09-1AEB09B04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85722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9101D-9E11-D52A-CFE5-5B715D9F5DFD}"/>
              </a:ext>
            </a:extLst>
          </p:cNvPr>
          <p:cNvSpPr>
            <a:spLocks noGrp="1"/>
          </p:cNvSpPr>
          <p:nvPr>
            <p:ph type="title"/>
          </p:nvPr>
        </p:nvSpPr>
        <p:spPr>
          <a:xfrm>
            <a:off x="1028700" y="421188"/>
            <a:ext cx="5239011" cy="1288489"/>
          </a:xfrm>
        </p:spPr>
        <p:txBody>
          <a:bodyPr/>
          <a:lstStyle/>
          <a:p>
            <a:r>
              <a:rPr lang="en-US">
                <a:ea typeface="+mj-lt"/>
                <a:cs typeface="+mj-lt"/>
              </a:rPr>
              <a:t>4. Left and Right Motion</a:t>
            </a:r>
          </a:p>
        </p:txBody>
      </p:sp>
      <p:sp>
        <p:nvSpPr>
          <p:cNvPr id="3" name="Content Placeholder 2">
            <a:extLst>
              <a:ext uri="{FF2B5EF4-FFF2-40B4-BE49-F238E27FC236}">
                <a16:creationId xmlns:a16="http://schemas.microsoft.com/office/drawing/2014/main" id="{37EBFF3C-FAA3-8986-12D2-3E2C9BAE31AB}"/>
              </a:ext>
            </a:extLst>
          </p:cNvPr>
          <p:cNvSpPr>
            <a:spLocks noGrp="1"/>
          </p:cNvSpPr>
          <p:nvPr>
            <p:ph idx="1"/>
          </p:nvPr>
        </p:nvSpPr>
        <p:spPr>
          <a:xfrm>
            <a:off x="809495" y="2109711"/>
            <a:ext cx="5510409" cy="3969342"/>
          </a:xfrm>
        </p:spPr>
        <p:txBody>
          <a:bodyPr vert="horz" lIns="91440" tIns="45720" rIns="91440" bIns="45720" rtlCol="0" anchor="t">
            <a:normAutofit/>
          </a:bodyPr>
          <a:lstStyle/>
          <a:p>
            <a:pPr marL="342900" indent="-342900">
              <a:buFont typeface="Arial"/>
              <a:buChar char="•"/>
            </a:pPr>
            <a:r>
              <a:rPr lang="en-US">
                <a:ea typeface="+mn-lt"/>
                <a:cs typeface="+mn-lt"/>
              </a:rPr>
              <a:t>Similar to Forward and Backward the Left and Right motions are possible via manipulation </a:t>
            </a:r>
            <a:r>
              <a:rPr lang="en-US" sz="2400" b="1">
                <a:ea typeface="+mn-lt"/>
                <a:cs typeface="+mn-lt"/>
              </a:rPr>
              <a:t>roll</a:t>
            </a:r>
            <a:r>
              <a:rPr lang="en-US">
                <a:ea typeface="+mn-lt"/>
                <a:cs typeface="+mn-lt"/>
              </a:rPr>
              <a:t>.</a:t>
            </a:r>
            <a:endParaRPr lang="en-US"/>
          </a:p>
          <a:p>
            <a:pPr marL="342900" indent="-342900">
              <a:buFont typeface="Arial"/>
              <a:buChar char="•"/>
            </a:pPr>
            <a:endParaRPr lang="en-US">
              <a:ea typeface="+mn-lt"/>
              <a:cs typeface="+mn-lt"/>
            </a:endParaRPr>
          </a:p>
          <a:p>
            <a:pPr marL="342900" indent="-342900">
              <a:buFont typeface="Arial"/>
              <a:buChar char="•"/>
            </a:pPr>
            <a:r>
              <a:rPr lang="en-US">
                <a:ea typeface="+mn-lt"/>
                <a:cs typeface="+mn-lt"/>
              </a:rPr>
              <a:t>For our drone, left motion can be achieved by increasing the thrusts of the 1</a:t>
            </a:r>
            <a:r>
              <a:rPr lang="en-US" baseline="30000">
                <a:ea typeface="+mn-lt"/>
                <a:cs typeface="+mn-lt"/>
              </a:rPr>
              <a:t>st</a:t>
            </a:r>
            <a:r>
              <a:rPr lang="en-US">
                <a:ea typeface="+mn-lt"/>
                <a:cs typeface="+mn-lt"/>
              </a:rPr>
              <a:t> and 2</a:t>
            </a:r>
            <a:r>
              <a:rPr lang="en-US" baseline="30000">
                <a:ea typeface="+mn-lt"/>
                <a:cs typeface="+mn-lt"/>
              </a:rPr>
              <a:t>nd</a:t>
            </a:r>
            <a:r>
              <a:rPr lang="en-US">
                <a:ea typeface="+mn-lt"/>
                <a:cs typeface="+mn-lt"/>
              </a:rPr>
              <a:t> propellers and Right motion can be achieved by increasing the thrusts of the 3</a:t>
            </a:r>
            <a:r>
              <a:rPr lang="en-US" baseline="30000">
                <a:ea typeface="+mn-lt"/>
                <a:cs typeface="+mn-lt"/>
              </a:rPr>
              <a:t>rd</a:t>
            </a:r>
            <a:r>
              <a:rPr lang="en-US">
                <a:ea typeface="+mn-lt"/>
                <a:cs typeface="+mn-lt"/>
              </a:rPr>
              <a:t> and 4</a:t>
            </a:r>
            <a:r>
              <a:rPr lang="en-US" baseline="30000">
                <a:ea typeface="+mn-lt"/>
                <a:cs typeface="+mn-lt"/>
              </a:rPr>
              <a:t>th</a:t>
            </a:r>
            <a:r>
              <a:rPr lang="en-US">
                <a:ea typeface="+mn-lt"/>
                <a:cs typeface="+mn-lt"/>
              </a:rPr>
              <a:t> propellers.</a:t>
            </a:r>
          </a:p>
        </p:txBody>
      </p:sp>
      <p:pic>
        <p:nvPicPr>
          <p:cNvPr id="4" name="Picture 4" descr="Shape&#10;&#10;Description automatically generated">
            <a:extLst>
              <a:ext uri="{FF2B5EF4-FFF2-40B4-BE49-F238E27FC236}">
                <a16:creationId xmlns:a16="http://schemas.microsoft.com/office/drawing/2014/main" id="{E20FBD46-32CE-5A10-C6D8-F3D1B32F4DE8}"/>
              </a:ext>
            </a:extLst>
          </p:cNvPr>
          <p:cNvPicPr>
            <a:picLocks noChangeAspect="1"/>
          </p:cNvPicPr>
          <p:nvPr/>
        </p:nvPicPr>
        <p:blipFill>
          <a:blip r:embed="rId2"/>
          <a:stretch>
            <a:fillRect/>
          </a:stretch>
        </p:blipFill>
        <p:spPr>
          <a:xfrm>
            <a:off x="6822509" y="248580"/>
            <a:ext cx="4684733" cy="3187579"/>
          </a:xfrm>
          <a:prstGeom prst="rect">
            <a:avLst/>
          </a:prstGeom>
        </p:spPr>
      </p:pic>
      <p:pic>
        <p:nvPicPr>
          <p:cNvPr id="5" name="Picture 5" descr="Diagram&#10;&#10;Description automatically generated">
            <a:extLst>
              <a:ext uri="{FF2B5EF4-FFF2-40B4-BE49-F238E27FC236}">
                <a16:creationId xmlns:a16="http://schemas.microsoft.com/office/drawing/2014/main" id="{6D171730-F1C1-FD22-1052-149478F603E9}"/>
              </a:ext>
            </a:extLst>
          </p:cNvPr>
          <p:cNvPicPr>
            <a:picLocks noChangeAspect="1"/>
          </p:cNvPicPr>
          <p:nvPr/>
        </p:nvPicPr>
        <p:blipFill>
          <a:blip r:embed="rId3"/>
          <a:stretch>
            <a:fillRect/>
          </a:stretch>
        </p:blipFill>
        <p:spPr>
          <a:xfrm>
            <a:off x="6822510" y="3618477"/>
            <a:ext cx="4684735" cy="3055265"/>
          </a:xfrm>
          <a:prstGeom prst="rect">
            <a:avLst/>
          </a:prstGeom>
        </p:spPr>
      </p:pic>
    </p:spTree>
    <p:extLst>
      <p:ext uri="{BB962C8B-B14F-4D97-AF65-F5344CB8AC3E}">
        <p14:creationId xmlns:p14="http://schemas.microsoft.com/office/powerpoint/2010/main" val="212619630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1C6EB0-3576-39D0-1A21-87AE66EFE7CA}"/>
              </a:ext>
            </a:extLst>
          </p:cNvPr>
          <p:cNvSpPr>
            <a:spLocks noGrp="1"/>
          </p:cNvSpPr>
          <p:nvPr>
            <p:ph type="title"/>
          </p:nvPr>
        </p:nvSpPr>
        <p:spPr>
          <a:xfrm>
            <a:off x="629689" y="433164"/>
            <a:ext cx="6220784" cy="1288825"/>
          </a:xfrm>
        </p:spPr>
        <p:txBody>
          <a:bodyPr anchor="b">
            <a:normAutofit/>
          </a:bodyPr>
          <a:lstStyle/>
          <a:p>
            <a:pPr algn="ctr"/>
            <a:r>
              <a:rPr lang="en-US">
                <a:ea typeface="+mj-lt"/>
                <a:cs typeface="+mj-lt"/>
              </a:rPr>
              <a:t>5. Left (Anticlockwise) and Right (Clockwise) Rotation</a:t>
            </a:r>
          </a:p>
        </p:txBody>
      </p:sp>
      <p:sp>
        <p:nvSpPr>
          <p:cNvPr id="3" name="Content Placeholder 2">
            <a:extLst>
              <a:ext uri="{FF2B5EF4-FFF2-40B4-BE49-F238E27FC236}">
                <a16:creationId xmlns:a16="http://schemas.microsoft.com/office/drawing/2014/main" id="{804366E5-3235-F97E-3DCC-F1B3143CF540}"/>
              </a:ext>
            </a:extLst>
          </p:cNvPr>
          <p:cNvSpPr>
            <a:spLocks noGrp="1"/>
          </p:cNvSpPr>
          <p:nvPr>
            <p:ph idx="1"/>
          </p:nvPr>
        </p:nvSpPr>
        <p:spPr>
          <a:xfrm>
            <a:off x="634143" y="2215256"/>
            <a:ext cx="6001578" cy="4343829"/>
          </a:xfrm>
        </p:spPr>
        <p:txBody>
          <a:bodyPr vert="horz" lIns="91440" tIns="45720" rIns="91440" bIns="45720" rtlCol="0" anchor="ctr">
            <a:normAutofit/>
          </a:bodyPr>
          <a:lstStyle/>
          <a:p>
            <a:pPr marL="342900" indent="-342900">
              <a:buFont typeface="Arial"/>
              <a:buChar char="•"/>
            </a:pPr>
            <a:r>
              <a:rPr lang="en-US">
                <a:ea typeface="+mn-lt"/>
                <a:cs typeface="+mn-lt"/>
              </a:rPr>
              <a:t>When the thrust/force generated by clockwise rotating propellers is increased the torque generated by them in turn is increased. Whereas the thrust generated by the anticlockwise rotating propellers remains the same. Naturally, there will be a net negative torque and equivalent positive torque in the drone's body. This torque allows the drone to rotate left.</a:t>
            </a:r>
            <a:endParaRPr lang="en-US"/>
          </a:p>
          <a:p>
            <a:pPr marL="342900" indent="-342900">
              <a:buFont typeface="Arial"/>
              <a:buChar char="•"/>
            </a:pPr>
            <a:r>
              <a:rPr lang="en-US">
                <a:ea typeface="+mn-lt"/>
                <a:cs typeface="+mn-lt"/>
              </a:rPr>
              <a:t>The same can be inferred for clockwise rotation, allowing the drone to rotate right.</a:t>
            </a:r>
          </a:p>
          <a:p>
            <a:endParaRPr lang="en-US" sz="2200">
              <a:ea typeface="+mn-lt"/>
              <a:cs typeface="+mn-lt"/>
            </a:endParaRPr>
          </a:p>
          <a:p>
            <a:endParaRPr lang="en-US">
              <a:ea typeface="+mn-lt"/>
              <a:cs typeface="+mn-lt"/>
            </a:endParaRPr>
          </a:p>
          <a:p>
            <a:pPr algn="ctr"/>
            <a:endParaRPr lang="en-US">
              <a:ea typeface="+mn-lt"/>
              <a:cs typeface="+mn-lt"/>
            </a:endParaRPr>
          </a:p>
        </p:txBody>
      </p:sp>
      <p:pic>
        <p:nvPicPr>
          <p:cNvPr id="5" name="Picture 5" descr="A picture containing shape&#10;&#10;Description automatically generated">
            <a:extLst>
              <a:ext uri="{FF2B5EF4-FFF2-40B4-BE49-F238E27FC236}">
                <a16:creationId xmlns:a16="http://schemas.microsoft.com/office/drawing/2014/main" id="{38D53D7D-4516-15AF-91DF-343A3D022426}"/>
              </a:ext>
            </a:extLst>
          </p:cNvPr>
          <p:cNvPicPr>
            <a:picLocks noChangeAspect="1"/>
          </p:cNvPicPr>
          <p:nvPr/>
        </p:nvPicPr>
        <p:blipFill rotWithShape="1">
          <a:blip r:embed="rId2"/>
          <a:srcRect b="443"/>
          <a:stretch/>
        </p:blipFill>
        <p:spPr>
          <a:xfrm>
            <a:off x="6959591" y="687612"/>
            <a:ext cx="4852137" cy="2538765"/>
          </a:xfrm>
          <a:prstGeom prst="rect">
            <a:avLst/>
          </a:prstGeom>
        </p:spPr>
      </p:pic>
      <p:pic>
        <p:nvPicPr>
          <p:cNvPr id="4" name="Picture 4" descr="A picture containing shape&#10;&#10;Description automatically generated">
            <a:extLst>
              <a:ext uri="{FF2B5EF4-FFF2-40B4-BE49-F238E27FC236}">
                <a16:creationId xmlns:a16="http://schemas.microsoft.com/office/drawing/2014/main" id="{8FB71CB5-EDD1-4BD9-BB7E-AC4FE4659B4C}"/>
              </a:ext>
            </a:extLst>
          </p:cNvPr>
          <p:cNvPicPr>
            <a:picLocks noChangeAspect="1"/>
          </p:cNvPicPr>
          <p:nvPr/>
        </p:nvPicPr>
        <p:blipFill rotWithShape="1">
          <a:blip r:embed="rId3"/>
          <a:srcRect t="1567" r="683" b="-313"/>
          <a:stretch/>
        </p:blipFill>
        <p:spPr>
          <a:xfrm>
            <a:off x="6959591" y="3224523"/>
            <a:ext cx="4862297" cy="2416330"/>
          </a:xfrm>
          <a:prstGeom prst="rect">
            <a:avLst/>
          </a:prstGeom>
        </p:spPr>
      </p:pic>
      <p:grpSp>
        <p:nvGrpSpPr>
          <p:cNvPr id="28" name="Group 27">
            <a:extLst>
              <a:ext uri="{FF2B5EF4-FFF2-40B4-BE49-F238E27FC236}">
                <a16:creationId xmlns:a16="http://schemas.microsoft.com/office/drawing/2014/main" id="{D87FFE71-34DC-4C53-AE0F-6B141D081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70010" y="5850225"/>
            <a:ext cx="867485" cy="115439"/>
            <a:chOff x="8910933" y="1861308"/>
            <a:chExt cx="867485" cy="115439"/>
          </a:xfrm>
        </p:grpSpPr>
        <p:sp>
          <p:nvSpPr>
            <p:cNvPr id="29" name="Rectangle 28">
              <a:extLst>
                <a:ext uri="{FF2B5EF4-FFF2-40B4-BE49-F238E27FC236}">
                  <a16:creationId xmlns:a16="http://schemas.microsoft.com/office/drawing/2014/main" id="{37DF92F1-0E20-46AC-BB8F-F66926B40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0" name="Straight Connector 29">
              <a:extLst>
                <a:ext uri="{FF2B5EF4-FFF2-40B4-BE49-F238E27FC236}">
                  <a16:creationId xmlns:a16="http://schemas.microsoft.com/office/drawing/2014/main" id="{FFA14CB4-8459-4D23-B4FF-8F9868E3FC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A0C763F-37C4-4E00-AEB2-8867F4AA2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87E44777-4B2D-183A-1D6E-C7B8F73F36B1}"/>
              </a:ext>
            </a:extLst>
          </p:cNvPr>
          <p:cNvSpPr txBox="1"/>
          <p:nvPr/>
        </p:nvSpPr>
        <p:spPr>
          <a:xfrm>
            <a:off x="1018783" y="5977003"/>
            <a:ext cx="1080161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1D242E"/>
                </a:solidFill>
              </a:rPr>
              <a:t>For our drone, Anticlockwise rotation can be achieved by increasing the thrusts of the 1st and 4th propellers and Clockwise rotation can be achieved by increasing the thrusts of the 2nd and 3rd propellers.</a:t>
            </a:r>
            <a:endParaRPr lang="en-US"/>
          </a:p>
        </p:txBody>
      </p:sp>
    </p:spTree>
    <p:extLst>
      <p:ext uri="{BB962C8B-B14F-4D97-AF65-F5344CB8AC3E}">
        <p14:creationId xmlns:p14="http://schemas.microsoft.com/office/powerpoint/2010/main" val="235598513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45F8900-6DD0-C5AF-D10F-267FA7381E1A}"/>
              </a:ext>
            </a:extLst>
          </p:cNvPr>
          <p:cNvSpPr txBox="1"/>
          <p:nvPr/>
        </p:nvSpPr>
        <p:spPr>
          <a:xfrm>
            <a:off x="5108662" y="515041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5ABE070D-D615-0A4F-EB32-4DC06DDF822C}"/>
              </a:ext>
            </a:extLst>
          </p:cNvPr>
          <p:cNvSpPr txBox="1"/>
          <p:nvPr/>
        </p:nvSpPr>
        <p:spPr>
          <a:xfrm>
            <a:off x="1023747" y="2133630"/>
            <a:ext cx="4457994"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ea typeface="+mn-lt"/>
                <a:cs typeface="+mn-lt"/>
              </a:rPr>
              <a:t>Ardupilot</a:t>
            </a:r>
            <a:r>
              <a:rPr lang="en-US" sz="2000">
                <a:ea typeface="+mn-lt"/>
                <a:cs typeface="+mn-lt"/>
              </a:rPr>
              <a:t> uses </a:t>
            </a:r>
            <a:r>
              <a:rPr lang="en-US" sz="2000" err="1">
                <a:ea typeface="+mn-lt"/>
                <a:cs typeface="+mn-lt"/>
              </a:rPr>
              <a:t>MAVLink</a:t>
            </a:r>
            <a:r>
              <a:rPr lang="en-US" sz="2000">
                <a:ea typeface="+mn-lt"/>
                <a:cs typeface="+mn-lt"/>
              </a:rPr>
              <a:t> Protocol. Hence, we need two packages, </a:t>
            </a:r>
            <a:r>
              <a:rPr lang="en-US" sz="2000" err="1">
                <a:ea typeface="+mn-lt"/>
                <a:cs typeface="+mn-lt"/>
              </a:rPr>
              <a:t>MAVLink</a:t>
            </a:r>
            <a:r>
              <a:rPr lang="en-US" sz="2000">
                <a:ea typeface="+mn-lt"/>
                <a:cs typeface="+mn-lt"/>
              </a:rPr>
              <a:t> and MAVROS to facilitate communication between ROS and </a:t>
            </a:r>
            <a:r>
              <a:rPr lang="en-US" sz="2000" err="1">
                <a:ea typeface="+mn-lt"/>
                <a:cs typeface="+mn-lt"/>
              </a:rPr>
              <a:t>Ardupilot</a:t>
            </a:r>
            <a:r>
              <a:rPr lang="en-US" sz="2000">
                <a:ea typeface="+mn-lt"/>
                <a:cs typeface="+mn-lt"/>
              </a:rPr>
              <a:t>. MAVROS acts as a middleman to talk between ROS and </a:t>
            </a:r>
            <a:r>
              <a:rPr lang="en-US" sz="2000" err="1">
                <a:ea typeface="+mn-lt"/>
                <a:cs typeface="+mn-lt"/>
              </a:rPr>
              <a:t>Ardupilot</a:t>
            </a:r>
            <a:r>
              <a:rPr lang="en-US" sz="2000">
                <a:ea typeface="+mn-lt"/>
                <a:cs typeface="+mn-lt"/>
              </a:rPr>
              <a:t>. Once the packages for ROS (</a:t>
            </a:r>
            <a:r>
              <a:rPr lang="en-US" sz="2000" err="1">
                <a:ea typeface="+mn-lt"/>
                <a:cs typeface="+mn-lt"/>
              </a:rPr>
              <a:t>MAVLink</a:t>
            </a:r>
            <a:r>
              <a:rPr lang="en-US" sz="2000">
                <a:ea typeface="+mn-lt"/>
                <a:cs typeface="+mn-lt"/>
              </a:rPr>
              <a:t> and MAVROS) are installed, communication can be configured in the </a:t>
            </a:r>
            <a:r>
              <a:rPr lang="en-US" sz="2000" err="1">
                <a:ea typeface="+mn-lt"/>
                <a:cs typeface="+mn-lt"/>
              </a:rPr>
              <a:t>apm.launch</a:t>
            </a:r>
            <a:r>
              <a:rPr lang="en-US" sz="2000">
                <a:ea typeface="+mn-lt"/>
                <a:cs typeface="+mn-lt"/>
              </a:rPr>
              <a:t> file within MAVROS Package.</a:t>
            </a:r>
          </a:p>
          <a:p>
            <a:endParaRPr lang="en-US"/>
          </a:p>
        </p:txBody>
      </p:sp>
      <p:pic>
        <p:nvPicPr>
          <p:cNvPr id="5" name="Picture 5">
            <a:extLst>
              <a:ext uri="{FF2B5EF4-FFF2-40B4-BE49-F238E27FC236}">
                <a16:creationId xmlns:a16="http://schemas.microsoft.com/office/drawing/2014/main" id="{C12D5235-B579-5EC7-D7BA-9C33554190DA}"/>
              </a:ext>
            </a:extLst>
          </p:cNvPr>
          <p:cNvPicPr>
            <a:picLocks noChangeAspect="1"/>
          </p:cNvPicPr>
          <p:nvPr/>
        </p:nvPicPr>
        <p:blipFill>
          <a:blip r:embed="rId2"/>
          <a:stretch>
            <a:fillRect/>
          </a:stretch>
        </p:blipFill>
        <p:spPr>
          <a:xfrm>
            <a:off x="6764352" y="1808701"/>
            <a:ext cx="4079460" cy="4090504"/>
          </a:xfrm>
          <a:prstGeom prst="rect">
            <a:avLst/>
          </a:prstGeom>
        </p:spPr>
      </p:pic>
      <p:sp>
        <p:nvSpPr>
          <p:cNvPr id="3" name="Title 1">
            <a:extLst>
              <a:ext uri="{FF2B5EF4-FFF2-40B4-BE49-F238E27FC236}">
                <a16:creationId xmlns:a16="http://schemas.microsoft.com/office/drawing/2014/main" id="{4B90C1E7-C057-8B33-1675-D715DDED64C4}"/>
              </a:ext>
            </a:extLst>
          </p:cNvPr>
          <p:cNvSpPr>
            <a:spLocks noGrp="1"/>
          </p:cNvSpPr>
          <p:nvPr/>
        </p:nvSpPr>
        <p:spPr>
          <a:xfrm>
            <a:off x="1028700" y="571500"/>
            <a:ext cx="10134600" cy="689049"/>
          </a:xfrm>
          <a:prstGeom prst="rect">
            <a:avLst/>
          </a:prstGeom>
        </p:spPr>
        <p:txBody>
          <a:bodyPr vert="horz" lIns="91440" tIns="45720" rIns="91440" bIns="45720" rtlCol="0" anchor="b">
            <a:norm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r>
              <a:rPr lang="en-US"/>
              <a:t>Implementing </a:t>
            </a:r>
            <a:r>
              <a:rPr lang="en-US">
                <a:ea typeface="+mj-lt"/>
                <a:cs typeface="+mj-lt"/>
              </a:rPr>
              <a:t>Fight Maneuvers onto</a:t>
            </a:r>
            <a:r>
              <a:rPr lang="en-US"/>
              <a:t> the Gazebo Drone</a:t>
            </a:r>
          </a:p>
        </p:txBody>
      </p:sp>
    </p:spTree>
    <p:extLst>
      <p:ext uri="{BB962C8B-B14F-4D97-AF65-F5344CB8AC3E}">
        <p14:creationId xmlns:p14="http://schemas.microsoft.com/office/powerpoint/2010/main" val="213189476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51CE9-C2AB-1041-E697-8B08747BEF03}"/>
              </a:ext>
            </a:extLst>
          </p:cNvPr>
          <p:cNvSpPr>
            <a:spLocks noGrp="1"/>
          </p:cNvSpPr>
          <p:nvPr>
            <p:ph type="title"/>
          </p:nvPr>
        </p:nvSpPr>
        <p:spPr>
          <a:xfrm>
            <a:off x="976508" y="546447"/>
            <a:ext cx="10134600" cy="735257"/>
          </a:xfrm>
        </p:spPr>
        <p:txBody>
          <a:bodyPr/>
          <a:lstStyle/>
          <a:p>
            <a:r>
              <a:rPr lang="en-US"/>
              <a:t>Drone Model</a:t>
            </a:r>
          </a:p>
        </p:txBody>
      </p:sp>
      <p:sp>
        <p:nvSpPr>
          <p:cNvPr id="3" name="TextBox 2">
            <a:extLst>
              <a:ext uri="{FF2B5EF4-FFF2-40B4-BE49-F238E27FC236}">
                <a16:creationId xmlns:a16="http://schemas.microsoft.com/office/drawing/2014/main" id="{2DB8C9A8-F5F1-AEF6-CA2B-581A4AA86DDE}"/>
              </a:ext>
            </a:extLst>
          </p:cNvPr>
          <p:cNvSpPr txBox="1"/>
          <p:nvPr/>
        </p:nvSpPr>
        <p:spPr>
          <a:xfrm>
            <a:off x="1212380" y="1667214"/>
            <a:ext cx="977141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The drone model, is taken from    </a:t>
            </a:r>
            <a:r>
              <a:rPr lang="en-US" sz="2000" u="sng">
                <a:ea typeface="+mn-lt"/>
                <a:cs typeface="+mn-lt"/>
                <a:hlinkClick r:id="rId2"/>
              </a:rPr>
              <a:t>https://github.com/PX4/sitl_gazebo/tree/master/models</a:t>
            </a:r>
            <a:endParaRPr lang="en-US" sz="2000"/>
          </a:p>
        </p:txBody>
      </p:sp>
      <p:sp>
        <p:nvSpPr>
          <p:cNvPr id="4" name="TextBox 3">
            <a:extLst>
              <a:ext uri="{FF2B5EF4-FFF2-40B4-BE49-F238E27FC236}">
                <a16:creationId xmlns:a16="http://schemas.microsoft.com/office/drawing/2014/main" id="{EDE26A7D-D00D-1C21-E2C0-AA0D08357846}"/>
              </a:ext>
            </a:extLst>
          </p:cNvPr>
          <p:cNvSpPr txBox="1"/>
          <p:nvPr/>
        </p:nvSpPr>
        <p:spPr>
          <a:xfrm>
            <a:off x="1212379" y="2541948"/>
            <a:ext cx="611381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It contains basic Model Definition of the IRIS Drone. </a:t>
            </a:r>
          </a:p>
        </p:txBody>
      </p:sp>
      <p:pic>
        <p:nvPicPr>
          <p:cNvPr id="5" name="Picture 5" descr="A picture containing indoor&#10;&#10;Description automatically generated">
            <a:extLst>
              <a:ext uri="{FF2B5EF4-FFF2-40B4-BE49-F238E27FC236}">
                <a16:creationId xmlns:a16="http://schemas.microsoft.com/office/drawing/2014/main" id="{8F766B28-1EC7-0A67-BE19-B5BAC93537F7}"/>
              </a:ext>
            </a:extLst>
          </p:cNvPr>
          <p:cNvPicPr>
            <a:picLocks noChangeAspect="1"/>
          </p:cNvPicPr>
          <p:nvPr/>
        </p:nvPicPr>
        <p:blipFill>
          <a:blip r:embed="rId3"/>
          <a:stretch>
            <a:fillRect/>
          </a:stretch>
        </p:blipFill>
        <p:spPr>
          <a:xfrm>
            <a:off x="6999962" y="3732625"/>
            <a:ext cx="3296432" cy="1856200"/>
          </a:xfrm>
          <a:prstGeom prst="rect">
            <a:avLst/>
          </a:prstGeom>
        </p:spPr>
      </p:pic>
      <p:sp>
        <p:nvSpPr>
          <p:cNvPr id="6" name="TextBox 5">
            <a:extLst>
              <a:ext uri="{FF2B5EF4-FFF2-40B4-BE49-F238E27FC236}">
                <a16:creationId xmlns:a16="http://schemas.microsoft.com/office/drawing/2014/main" id="{6791AD3D-5A0F-3282-C2E2-9B4FC9F14881}"/>
              </a:ext>
            </a:extLst>
          </p:cNvPr>
          <p:cNvSpPr txBox="1"/>
          <p:nvPr/>
        </p:nvSpPr>
        <p:spPr>
          <a:xfrm>
            <a:off x="1210987" y="3551962"/>
            <a:ext cx="530101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Camera Is added on top of the drone and a new model, inherited from the iris drone named "</a:t>
            </a:r>
            <a:r>
              <a:rPr lang="en-US" sz="2400" err="1"/>
              <a:t>drone_with_camera</a:t>
            </a:r>
            <a:r>
              <a:rPr lang="en-US" sz="2400"/>
              <a:t>" is defined</a:t>
            </a:r>
          </a:p>
        </p:txBody>
      </p:sp>
    </p:spTree>
    <p:extLst>
      <p:ext uri="{BB962C8B-B14F-4D97-AF65-F5344CB8AC3E}">
        <p14:creationId xmlns:p14="http://schemas.microsoft.com/office/powerpoint/2010/main" val="162942658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C6D33E65-97A7-FCEC-08D1-B5E46AADE22E}"/>
              </a:ext>
            </a:extLst>
          </p:cNvPr>
          <p:cNvPicPr>
            <a:picLocks noChangeAspect="1"/>
          </p:cNvPicPr>
          <p:nvPr/>
        </p:nvPicPr>
        <p:blipFill>
          <a:blip r:embed="rId2"/>
          <a:stretch>
            <a:fillRect/>
          </a:stretch>
        </p:blipFill>
        <p:spPr>
          <a:xfrm>
            <a:off x="5394059" y="282517"/>
            <a:ext cx="6177722" cy="6292965"/>
          </a:xfrm>
          <a:prstGeom prst="rect">
            <a:avLst/>
          </a:prstGeom>
        </p:spPr>
      </p:pic>
      <p:cxnSp>
        <p:nvCxnSpPr>
          <p:cNvPr id="3" name="Straight Arrow Connector 2">
            <a:extLst>
              <a:ext uri="{FF2B5EF4-FFF2-40B4-BE49-F238E27FC236}">
                <a16:creationId xmlns:a16="http://schemas.microsoft.com/office/drawing/2014/main" id="{7A9D73EF-62B6-28C5-7890-FEBF5695BFE9}"/>
              </a:ext>
            </a:extLst>
          </p:cNvPr>
          <p:cNvCxnSpPr/>
          <p:nvPr/>
        </p:nvCxnSpPr>
        <p:spPr>
          <a:xfrm flipH="1" flipV="1">
            <a:off x="4003040" y="2809240"/>
            <a:ext cx="2468880" cy="2844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8C0C9BB0-435B-5FDC-23CA-D2CFEC508D86}"/>
              </a:ext>
            </a:extLst>
          </p:cNvPr>
          <p:cNvSpPr txBox="1"/>
          <p:nvPr/>
        </p:nvSpPr>
        <p:spPr>
          <a:xfrm>
            <a:off x="1372235" y="243903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Inheriting the existing Iris base mesh</a:t>
            </a:r>
          </a:p>
        </p:txBody>
      </p:sp>
      <p:cxnSp>
        <p:nvCxnSpPr>
          <p:cNvPr id="5" name="Straight Arrow Connector 4">
            <a:extLst>
              <a:ext uri="{FF2B5EF4-FFF2-40B4-BE49-F238E27FC236}">
                <a16:creationId xmlns:a16="http://schemas.microsoft.com/office/drawing/2014/main" id="{98239F9F-1F24-D09A-EC39-37CEE604321E}"/>
              </a:ext>
            </a:extLst>
          </p:cNvPr>
          <p:cNvCxnSpPr>
            <a:cxnSpLocks/>
          </p:cNvCxnSpPr>
          <p:nvPr/>
        </p:nvCxnSpPr>
        <p:spPr>
          <a:xfrm flipH="1" flipV="1">
            <a:off x="4023360" y="3855719"/>
            <a:ext cx="2458720" cy="203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 name="TextBox 5">
            <a:extLst>
              <a:ext uri="{FF2B5EF4-FFF2-40B4-BE49-F238E27FC236}">
                <a16:creationId xmlns:a16="http://schemas.microsoft.com/office/drawing/2014/main" id="{6E4CD236-EA25-AF92-587A-82C090C2F644}"/>
              </a:ext>
            </a:extLst>
          </p:cNvPr>
          <p:cNvSpPr txBox="1"/>
          <p:nvPr/>
        </p:nvSpPr>
        <p:spPr>
          <a:xfrm>
            <a:off x="1382394" y="366839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Using the desired material</a:t>
            </a:r>
          </a:p>
        </p:txBody>
      </p:sp>
      <p:cxnSp>
        <p:nvCxnSpPr>
          <p:cNvPr id="7" name="Straight Arrow Connector 6">
            <a:extLst>
              <a:ext uri="{FF2B5EF4-FFF2-40B4-BE49-F238E27FC236}">
                <a16:creationId xmlns:a16="http://schemas.microsoft.com/office/drawing/2014/main" id="{9760BB74-8A92-D265-F98B-7F174420888E}"/>
              </a:ext>
            </a:extLst>
          </p:cNvPr>
          <p:cNvCxnSpPr>
            <a:cxnSpLocks/>
          </p:cNvCxnSpPr>
          <p:nvPr/>
        </p:nvCxnSpPr>
        <p:spPr>
          <a:xfrm flipH="1" flipV="1">
            <a:off x="4023360" y="4455158"/>
            <a:ext cx="2204720" cy="711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E209B558-1222-AFDC-51C4-2FE17E25A1EB}"/>
              </a:ext>
            </a:extLst>
          </p:cNvPr>
          <p:cNvSpPr txBox="1"/>
          <p:nvPr/>
        </p:nvSpPr>
        <p:spPr>
          <a:xfrm>
            <a:off x="1382393" y="43084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Defining basic physics</a:t>
            </a:r>
          </a:p>
        </p:txBody>
      </p:sp>
      <p:sp>
        <p:nvSpPr>
          <p:cNvPr id="9" name="TextBox 8">
            <a:extLst>
              <a:ext uri="{FF2B5EF4-FFF2-40B4-BE49-F238E27FC236}">
                <a16:creationId xmlns:a16="http://schemas.microsoft.com/office/drawing/2014/main" id="{A1CD8CFF-66A8-D1F4-983B-01A5DCA3E4CB}"/>
              </a:ext>
            </a:extLst>
          </p:cNvPr>
          <p:cNvSpPr txBox="1"/>
          <p:nvPr/>
        </p:nvSpPr>
        <p:spPr>
          <a:xfrm>
            <a:off x="1382394" y="1128395"/>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err="1"/>
              <a:t>Model.sdf</a:t>
            </a:r>
            <a:endParaRPr lang="en-US" sz="3200"/>
          </a:p>
        </p:txBody>
      </p:sp>
      <p:cxnSp>
        <p:nvCxnSpPr>
          <p:cNvPr id="10" name="Straight Arrow Connector 9">
            <a:extLst>
              <a:ext uri="{FF2B5EF4-FFF2-40B4-BE49-F238E27FC236}">
                <a16:creationId xmlns:a16="http://schemas.microsoft.com/office/drawing/2014/main" id="{56BFF34C-5A5F-FA18-1343-AC2F11AD1221}"/>
              </a:ext>
            </a:extLst>
          </p:cNvPr>
          <p:cNvCxnSpPr>
            <a:cxnSpLocks/>
          </p:cNvCxnSpPr>
          <p:nvPr/>
        </p:nvCxnSpPr>
        <p:spPr>
          <a:xfrm flipH="1" flipV="1">
            <a:off x="4023359" y="5054598"/>
            <a:ext cx="2032000" cy="50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8FF7D108-374D-C9FE-737C-CA7E088FF220}"/>
              </a:ext>
            </a:extLst>
          </p:cNvPr>
          <p:cNvSpPr txBox="1"/>
          <p:nvPr/>
        </p:nvSpPr>
        <p:spPr>
          <a:xfrm>
            <a:off x="1280792" y="4755515"/>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Defining Rotar joint using a revolute joint to enable it to work as intended</a:t>
            </a:r>
          </a:p>
        </p:txBody>
      </p:sp>
      <p:cxnSp>
        <p:nvCxnSpPr>
          <p:cNvPr id="12" name="Straight Arrow Connector 11">
            <a:extLst>
              <a:ext uri="{FF2B5EF4-FFF2-40B4-BE49-F238E27FC236}">
                <a16:creationId xmlns:a16="http://schemas.microsoft.com/office/drawing/2014/main" id="{2D9E21BE-FD91-236E-5832-8E75955A0002}"/>
              </a:ext>
            </a:extLst>
          </p:cNvPr>
          <p:cNvCxnSpPr>
            <a:cxnSpLocks/>
          </p:cNvCxnSpPr>
          <p:nvPr/>
        </p:nvCxnSpPr>
        <p:spPr>
          <a:xfrm flipH="1">
            <a:off x="4033518" y="5501637"/>
            <a:ext cx="2357120" cy="3352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32EF7784-73DA-C322-3BCD-73FCC5CCC81D}"/>
              </a:ext>
            </a:extLst>
          </p:cNvPr>
          <p:cNvSpPr txBox="1"/>
          <p:nvPr/>
        </p:nvSpPr>
        <p:spPr>
          <a:xfrm>
            <a:off x="1280791" y="56800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Defining rotating axis</a:t>
            </a:r>
          </a:p>
        </p:txBody>
      </p:sp>
      <p:sp>
        <p:nvSpPr>
          <p:cNvPr id="14" name="TextBox 13">
            <a:extLst>
              <a:ext uri="{FF2B5EF4-FFF2-40B4-BE49-F238E27FC236}">
                <a16:creationId xmlns:a16="http://schemas.microsoft.com/office/drawing/2014/main" id="{BA97E07E-93D8-0EBE-A71A-67E3386860B4}"/>
              </a:ext>
            </a:extLst>
          </p:cNvPr>
          <p:cNvSpPr txBox="1"/>
          <p:nvPr/>
        </p:nvSpPr>
        <p:spPr>
          <a:xfrm>
            <a:off x="1280791" y="6137274"/>
            <a:ext cx="29260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Defining limits and damping</a:t>
            </a:r>
          </a:p>
        </p:txBody>
      </p:sp>
      <p:cxnSp>
        <p:nvCxnSpPr>
          <p:cNvPr id="15" name="Straight Arrow Connector 14">
            <a:extLst>
              <a:ext uri="{FF2B5EF4-FFF2-40B4-BE49-F238E27FC236}">
                <a16:creationId xmlns:a16="http://schemas.microsoft.com/office/drawing/2014/main" id="{0C2AB17D-BFFE-82CF-6DE7-F069D111D1AE}"/>
              </a:ext>
            </a:extLst>
          </p:cNvPr>
          <p:cNvCxnSpPr>
            <a:cxnSpLocks/>
          </p:cNvCxnSpPr>
          <p:nvPr/>
        </p:nvCxnSpPr>
        <p:spPr>
          <a:xfrm flipH="1">
            <a:off x="4033517" y="5968996"/>
            <a:ext cx="2357120" cy="3352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7" name="TextBox 16">
            <a:extLst>
              <a:ext uri="{FF2B5EF4-FFF2-40B4-BE49-F238E27FC236}">
                <a16:creationId xmlns:a16="http://schemas.microsoft.com/office/drawing/2014/main" id="{47BAC0B7-DE33-2780-226E-39E959BB3370}"/>
              </a:ext>
            </a:extLst>
          </p:cNvPr>
          <p:cNvSpPr txBox="1"/>
          <p:nvPr/>
        </p:nvSpPr>
        <p:spPr>
          <a:xfrm>
            <a:off x="6228714" y="5547994"/>
            <a:ext cx="43688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chemeClr val="accent2"/>
                </a:solidFill>
              </a:rPr>
              <a:t>{</a:t>
            </a:r>
          </a:p>
        </p:txBody>
      </p:sp>
      <p:sp>
        <p:nvSpPr>
          <p:cNvPr id="18" name="TextBox 17">
            <a:extLst>
              <a:ext uri="{FF2B5EF4-FFF2-40B4-BE49-F238E27FC236}">
                <a16:creationId xmlns:a16="http://schemas.microsoft.com/office/drawing/2014/main" id="{972A252A-1761-8073-566B-B3F3560D92AC}"/>
              </a:ext>
            </a:extLst>
          </p:cNvPr>
          <p:cNvSpPr txBox="1"/>
          <p:nvPr/>
        </p:nvSpPr>
        <p:spPr>
          <a:xfrm>
            <a:off x="5913753" y="4755513"/>
            <a:ext cx="43688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accent2"/>
                </a:solidFill>
              </a:rPr>
              <a:t>{</a:t>
            </a:r>
          </a:p>
        </p:txBody>
      </p:sp>
      <p:sp>
        <p:nvSpPr>
          <p:cNvPr id="19" name="TextBox 18">
            <a:extLst>
              <a:ext uri="{FF2B5EF4-FFF2-40B4-BE49-F238E27FC236}">
                <a16:creationId xmlns:a16="http://schemas.microsoft.com/office/drawing/2014/main" id="{10364AEC-559B-85A6-CD21-A3D383A92B57}"/>
              </a:ext>
            </a:extLst>
          </p:cNvPr>
          <p:cNvSpPr txBox="1"/>
          <p:nvPr/>
        </p:nvSpPr>
        <p:spPr>
          <a:xfrm>
            <a:off x="6350632" y="3627752"/>
            <a:ext cx="4368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accent2"/>
                </a:solidFill>
              </a:rPr>
              <a:t>{</a:t>
            </a:r>
          </a:p>
        </p:txBody>
      </p:sp>
      <p:sp>
        <p:nvSpPr>
          <p:cNvPr id="22" name="TextBox 21">
            <a:extLst>
              <a:ext uri="{FF2B5EF4-FFF2-40B4-BE49-F238E27FC236}">
                <a16:creationId xmlns:a16="http://schemas.microsoft.com/office/drawing/2014/main" id="{43430CB6-BF60-6657-B4D9-DA0467AEC6C9}"/>
              </a:ext>
            </a:extLst>
          </p:cNvPr>
          <p:cNvSpPr txBox="1"/>
          <p:nvPr/>
        </p:nvSpPr>
        <p:spPr>
          <a:xfrm>
            <a:off x="6309992" y="2764152"/>
            <a:ext cx="43688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accent2"/>
                </a:solidFill>
              </a:rPr>
              <a:t>{</a:t>
            </a:r>
          </a:p>
        </p:txBody>
      </p:sp>
    </p:spTree>
    <p:extLst>
      <p:ext uri="{BB962C8B-B14F-4D97-AF65-F5344CB8AC3E}">
        <p14:creationId xmlns:p14="http://schemas.microsoft.com/office/powerpoint/2010/main" val="328261430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093BF4D6-F3DA-FE2F-01CC-8C8C60F1A33E}"/>
              </a:ext>
            </a:extLst>
          </p:cNvPr>
          <p:cNvPicPr>
            <a:picLocks noChangeAspect="1"/>
          </p:cNvPicPr>
          <p:nvPr/>
        </p:nvPicPr>
        <p:blipFill>
          <a:blip r:embed="rId2"/>
          <a:stretch>
            <a:fillRect/>
          </a:stretch>
        </p:blipFill>
        <p:spPr>
          <a:xfrm>
            <a:off x="6024437" y="436657"/>
            <a:ext cx="5448851" cy="6177281"/>
          </a:xfrm>
          <a:prstGeom prst="rect">
            <a:avLst/>
          </a:prstGeom>
        </p:spPr>
      </p:pic>
      <p:sp>
        <p:nvSpPr>
          <p:cNvPr id="4" name="TextBox 3">
            <a:extLst>
              <a:ext uri="{FF2B5EF4-FFF2-40B4-BE49-F238E27FC236}">
                <a16:creationId xmlns:a16="http://schemas.microsoft.com/office/drawing/2014/main" id="{27590653-FC71-BF78-910A-43914CC93E4E}"/>
              </a:ext>
            </a:extLst>
          </p:cNvPr>
          <p:cNvSpPr txBox="1"/>
          <p:nvPr/>
        </p:nvSpPr>
        <p:spPr>
          <a:xfrm>
            <a:off x="1558208" y="1107632"/>
            <a:ext cx="31394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Drone with Camera</a:t>
            </a:r>
          </a:p>
        </p:txBody>
      </p:sp>
      <p:sp>
        <p:nvSpPr>
          <p:cNvPr id="5" name="TextBox 4">
            <a:extLst>
              <a:ext uri="{FF2B5EF4-FFF2-40B4-BE49-F238E27FC236}">
                <a16:creationId xmlns:a16="http://schemas.microsoft.com/office/drawing/2014/main" id="{8508E7D3-F562-FADB-DFFF-B3FD4D4C119C}"/>
              </a:ext>
            </a:extLst>
          </p:cNvPr>
          <p:cNvSpPr txBox="1"/>
          <p:nvPr/>
        </p:nvSpPr>
        <p:spPr>
          <a:xfrm>
            <a:off x="1219835" y="1981835"/>
            <a:ext cx="3810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Inheriting the existing </a:t>
            </a:r>
            <a:r>
              <a:rPr lang="en-US" err="1"/>
              <a:t>Iris_base</a:t>
            </a:r>
            <a:r>
              <a:rPr lang="en-US"/>
              <a:t> model entirely to make modifications</a:t>
            </a:r>
          </a:p>
        </p:txBody>
      </p:sp>
      <p:cxnSp>
        <p:nvCxnSpPr>
          <p:cNvPr id="7" name="Straight Arrow Connector 6">
            <a:extLst>
              <a:ext uri="{FF2B5EF4-FFF2-40B4-BE49-F238E27FC236}">
                <a16:creationId xmlns:a16="http://schemas.microsoft.com/office/drawing/2014/main" id="{0737C0E8-9332-03AD-FF07-A6E859E04D49}"/>
              </a:ext>
            </a:extLst>
          </p:cNvPr>
          <p:cNvCxnSpPr/>
          <p:nvPr/>
        </p:nvCxnSpPr>
        <p:spPr>
          <a:xfrm flipH="1">
            <a:off x="4765040" y="1305560"/>
            <a:ext cx="1910080" cy="6197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F1CC5A54-E6E0-E8D5-2F81-067137AC415C}"/>
              </a:ext>
            </a:extLst>
          </p:cNvPr>
          <p:cNvSpPr txBox="1"/>
          <p:nvPr/>
        </p:nvSpPr>
        <p:spPr>
          <a:xfrm>
            <a:off x="6523353" y="975993"/>
            <a:ext cx="43688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accent2"/>
                </a:solidFill>
              </a:rPr>
              <a:t>{</a:t>
            </a:r>
          </a:p>
        </p:txBody>
      </p:sp>
      <p:cxnSp>
        <p:nvCxnSpPr>
          <p:cNvPr id="12" name="Straight Arrow Connector 11">
            <a:extLst>
              <a:ext uri="{FF2B5EF4-FFF2-40B4-BE49-F238E27FC236}">
                <a16:creationId xmlns:a16="http://schemas.microsoft.com/office/drawing/2014/main" id="{03B91074-5D94-21E3-33C1-39376CD8B6E3}"/>
              </a:ext>
            </a:extLst>
          </p:cNvPr>
          <p:cNvCxnSpPr>
            <a:cxnSpLocks/>
          </p:cNvCxnSpPr>
          <p:nvPr/>
        </p:nvCxnSpPr>
        <p:spPr>
          <a:xfrm flipH="1">
            <a:off x="4765039" y="2260600"/>
            <a:ext cx="1910080" cy="6197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A903D50E-FB69-EE08-9918-75291CD03147}"/>
              </a:ext>
            </a:extLst>
          </p:cNvPr>
          <p:cNvSpPr txBox="1"/>
          <p:nvPr/>
        </p:nvSpPr>
        <p:spPr>
          <a:xfrm>
            <a:off x="6472554" y="1626234"/>
            <a:ext cx="43688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a:solidFill>
                  <a:schemeClr val="accent2"/>
                </a:solidFill>
              </a:rPr>
              <a:t>{</a:t>
            </a:r>
          </a:p>
        </p:txBody>
      </p:sp>
      <p:sp>
        <p:nvSpPr>
          <p:cNvPr id="15" name="TextBox 14">
            <a:extLst>
              <a:ext uri="{FF2B5EF4-FFF2-40B4-BE49-F238E27FC236}">
                <a16:creationId xmlns:a16="http://schemas.microsoft.com/office/drawing/2014/main" id="{4BF8BBDA-B9C8-8742-A18B-F7259EECA963}"/>
              </a:ext>
            </a:extLst>
          </p:cNvPr>
          <p:cNvSpPr txBox="1"/>
          <p:nvPr/>
        </p:nvSpPr>
        <p:spPr>
          <a:xfrm>
            <a:off x="1219835" y="2875914"/>
            <a:ext cx="4064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Link defined with relatively small inertia</a:t>
            </a:r>
          </a:p>
        </p:txBody>
      </p:sp>
      <p:cxnSp>
        <p:nvCxnSpPr>
          <p:cNvPr id="16" name="Straight Arrow Connector 15">
            <a:extLst>
              <a:ext uri="{FF2B5EF4-FFF2-40B4-BE49-F238E27FC236}">
                <a16:creationId xmlns:a16="http://schemas.microsoft.com/office/drawing/2014/main" id="{32345D6A-F80A-5638-1E75-B31812F1C414}"/>
              </a:ext>
            </a:extLst>
          </p:cNvPr>
          <p:cNvCxnSpPr>
            <a:cxnSpLocks/>
          </p:cNvCxnSpPr>
          <p:nvPr/>
        </p:nvCxnSpPr>
        <p:spPr>
          <a:xfrm flipH="1">
            <a:off x="4815838" y="3307079"/>
            <a:ext cx="1910080" cy="6197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7" name="TextBox 16">
            <a:extLst>
              <a:ext uri="{FF2B5EF4-FFF2-40B4-BE49-F238E27FC236}">
                <a16:creationId xmlns:a16="http://schemas.microsoft.com/office/drawing/2014/main" id="{14894C7D-CA50-4D84-B2C6-4C055E4FFD0F}"/>
              </a:ext>
            </a:extLst>
          </p:cNvPr>
          <p:cNvSpPr txBox="1"/>
          <p:nvPr/>
        </p:nvSpPr>
        <p:spPr>
          <a:xfrm>
            <a:off x="6523353" y="2652393"/>
            <a:ext cx="43688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a:solidFill>
                  <a:schemeClr val="accent2"/>
                </a:solidFill>
              </a:rPr>
              <a:t>{</a:t>
            </a:r>
          </a:p>
        </p:txBody>
      </p:sp>
      <p:sp>
        <p:nvSpPr>
          <p:cNvPr id="18" name="TextBox 17">
            <a:extLst>
              <a:ext uri="{FF2B5EF4-FFF2-40B4-BE49-F238E27FC236}">
                <a16:creationId xmlns:a16="http://schemas.microsoft.com/office/drawing/2014/main" id="{09224582-E0FF-0A88-0051-F0AD00B8BBAB}"/>
              </a:ext>
            </a:extLst>
          </p:cNvPr>
          <p:cNvSpPr txBox="1"/>
          <p:nvPr/>
        </p:nvSpPr>
        <p:spPr>
          <a:xfrm>
            <a:off x="1158875" y="3841113"/>
            <a:ext cx="4064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Removed collision for cam in order to not break during simulation</a:t>
            </a:r>
          </a:p>
        </p:txBody>
      </p:sp>
      <p:sp>
        <p:nvSpPr>
          <p:cNvPr id="21" name="TextBox 20">
            <a:extLst>
              <a:ext uri="{FF2B5EF4-FFF2-40B4-BE49-F238E27FC236}">
                <a16:creationId xmlns:a16="http://schemas.microsoft.com/office/drawing/2014/main" id="{797EB94A-A31A-08EC-779B-BA3111CD01B8}"/>
              </a:ext>
            </a:extLst>
          </p:cNvPr>
          <p:cNvSpPr txBox="1"/>
          <p:nvPr/>
        </p:nvSpPr>
        <p:spPr>
          <a:xfrm>
            <a:off x="6157592" y="4765672"/>
            <a:ext cx="43688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50">
                <a:solidFill>
                  <a:schemeClr val="accent2"/>
                </a:solidFill>
              </a:rPr>
              <a:t>{</a:t>
            </a:r>
          </a:p>
        </p:txBody>
      </p:sp>
      <p:cxnSp>
        <p:nvCxnSpPr>
          <p:cNvPr id="22" name="Straight Arrow Connector 21">
            <a:extLst>
              <a:ext uri="{FF2B5EF4-FFF2-40B4-BE49-F238E27FC236}">
                <a16:creationId xmlns:a16="http://schemas.microsoft.com/office/drawing/2014/main" id="{B064926E-D72F-ABB7-6F0D-9BE335276225}"/>
              </a:ext>
            </a:extLst>
          </p:cNvPr>
          <p:cNvCxnSpPr>
            <a:cxnSpLocks/>
          </p:cNvCxnSpPr>
          <p:nvPr/>
        </p:nvCxnSpPr>
        <p:spPr>
          <a:xfrm flipH="1" flipV="1">
            <a:off x="4805677" y="5115558"/>
            <a:ext cx="1564640" cy="5283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TextBox 22">
            <a:extLst>
              <a:ext uri="{FF2B5EF4-FFF2-40B4-BE49-F238E27FC236}">
                <a16:creationId xmlns:a16="http://schemas.microsoft.com/office/drawing/2014/main" id="{E84088E4-D813-503A-3CAE-229AA5BE517F}"/>
              </a:ext>
            </a:extLst>
          </p:cNvPr>
          <p:cNvSpPr txBox="1"/>
          <p:nvPr/>
        </p:nvSpPr>
        <p:spPr>
          <a:xfrm>
            <a:off x="1219834" y="4887592"/>
            <a:ext cx="4064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Defining the camera sensor</a:t>
            </a:r>
          </a:p>
        </p:txBody>
      </p:sp>
    </p:spTree>
    <p:extLst>
      <p:ext uri="{BB962C8B-B14F-4D97-AF65-F5344CB8AC3E}">
        <p14:creationId xmlns:p14="http://schemas.microsoft.com/office/powerpoint/2010/main" val="113109304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EA71C0-4A26-8C6C-5B32-242D4CB71E4A}"/>
              </a:ext>
            </a:extLst>
          </p:cNvPr>
          <p:cNvSpPr txBox="1"/>
          <p:nvPr/>
        </p:nvSpPr>
        <p:spPr>
          <a:xfrm>
            <a:off x="4724818" y="32846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a:t>Worlds</a:t>
            </a:r>
            <a:endParaRPr lang="en-US"/>
          </a:p>
        </p:txBody>
      </p:sp>
      <p:sp>
        <p:nvSpPr>
          <p:cNvPr id="10" name="TextBox 9">
            <a:extLst>
              <a:ext uri="{FF2B5EF4-FFF2-40B4-BE49-F238E27FC236}">
                <a16:creationId xmlns:a16="http://schemas.microsoft.com/office/drawing/2014/main" id="{245F8900-6DD0-C5AF-D10F-267FA7381E1A}"/>
              </a:ext>
            </a:extLst>
          </p:cNvPr>
          <p:cNvSpPr txBox="1"/>
          <p:nvPr/>
        </p:nvSpPr>
        <p:spPr>
          <a:xfrm>
            <a:off x="7225839" y="1293930"/>
            <a:ext cx="394207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Add a world, with runway and drone. Name it </a:t>
            </a:r>
            <a:r>
              <a:rPr lang="en-US" sz="2400" err="1"/>
              <a:t>runway.world</a:t>
            </a:r>
            <a:endParaRPr lang="en-US" sz="2400"/>
          </a:p>
        </p:txBody>
      </p:sp>
      <p:pic>
        <p:nvPicPr>
          <p:cNvPr id="18" name="Picture 18" descr="Text&#10;&#10;Description automatically generated">
            <a:extLst>
              <a:ext uri="{FF2B5EF4-FFF2-40B4-BE49-F238E27FC236}">
                <a16:creationId xmlns:a16="http://schemas.microsoft.com/office/drawing/2014/main" id="{28CD963D-25F0-899C-3387-30B8292DC79B}"/>
              </a:ext>
            </a:extLst>
          </p:cNvPr>
          <p:cNvPicPr>
            <a:picLocks noChangeAspect="1"/>
          </p:cNvPicPr>
          <p:nvPr/>
        </p:nvPicPr>
        <p:blipFill>
          <a:blip r:embed="rId2"/>
          <a:stretch>
            <a:fillRect/>
          </a:stretch>
        </p:blipFill>
        <p:spPr>
          <a:xfrm>
            <a:off x="308976" y="1122247"/>
            <a:ext cx="6187857" cy="5433124"/>
          </a:xfrm>
          <a:prstGeom prst="rect">
            <a:avLst/>
          </a:prstGeom>
        </p:spPr>
      </p:pic>
      <p:sp>
        <p:nvSpPr>
          <p:cNvPr id="4" name="TextBox 3">
            <a:extLst>
              <a:ext uri="{FF2B5EF4-FFF2-40B4-BE49-F238E27FC236}">
                <a16:creationId xmlns:a16="http://schemas.microsoft.com/office/drawing/2014/main" id="{00C8F4FB-6E03-8061-14EE-6CD926EF92E7}"/>
              </a:ext>
            </a:extLst>
          </p:cNvPr>
          <p:cNvSpPr txBox="1"/>
          <p:nvPr/>
        </p:nvSpPr>
        <p:spPr>
          <a:xfrm>
            <a:off x="2560952" y="5212712"/>
            <a:ext cx="61976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0">
                <a:solidFill>
                  <a:schemeClr val="accent2"/>
                </a:solidFill>
              </a:rPr>
              <a:t>}</a:t>
            </a:r>
          </a:p>
        </p:txBody>
      </p:sp>
      <p:sp>
        <p:nvSpPr>
          <p:cNvPr id="5" name="TextBox 4">
            <a:extLst>
              <a:ext uri="{FF2B5EF4-FFF2-40B4-BE49-F238E27FC236}">
                <a16:creationId xmlns:a16="http://schemas.microsoft.com/office/drawing/2014/main" id="{C51F7EC8-BB5A-C194-2068-85B105A5B145}"/>
              </a:ext>
            </a:extLst>
          </p:cNvPr>
          <p:cNvSpPr txBox="1"/>
          <p:nvPr/>
        </p:nvSpPr>
        <p:spPr>
          <a:xfrm>
            <a:off x="3180711" y="4328791"/>
            <a:ext cx="61976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0">
                <a:solidFill>
                  <a:schemeClr val="accent2"/>
                </a:solidFill>
              </a:rPr>
              <a:t>}</a:t>
            </a:r>
          </a:p>
        </p:txBody>
      </p:sp>
      <p:sp>
        <p:nvSpPr>
          <p:cNvPr id="8" name="TextBox 7">
            <a:extLst>
              <a:ext uri="{FF2B5EF4-FFF2-40B4-BE49-F238E27FC236}">
                <a16:creationId xmlns:a16="http://schemas.microsoft.com/office/drawing/2014/main" id="{6F044480-7D42-7807-523C-77F4494D7E05}"/>
              </a:ext>
            </a:extLst>
          </p:cNvPr>
          <p:cNvSpPr txBox="1"/>
          <p:nvPr/>
        </p:nvSpPr>
        <p:spPr>
          <a:xfrm>
            <a:off x="4968872" y="3099432"/>
            <a:ext cx="43688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50">
                <a:solidFill>
                  <a:schemeClr val="accent2"/>
                </a:solidFill>
              </a:rPr>
              <a:t>}</a:t>
            </a:r>
          </a:p>
        </p:txBody>
      </p:sp>
      <p:cxnSp>
        <p:nvCxnSpPr>
          <p:cNvPr id="12" name="Straight Arrow Connector 11">
            <a:extLst>
              <a:ext uri="{FF2B5EF4-FFF2-40B4-BE49-F238E27FC236}">
                <a16:creationId xmlns:a16="http://schemas.microsoft.com/office/drawing/2014/main" id="{8428DB07-2606-00B7-C3A0-4F4BFC1D0AF8}"/>
              </a:ext>
            </a:extLst>
          </p:cNvPr>
          <p:cNvCxnSpPr>
            <a:cxnSpLocks/>
          </p:cNvCxnSpPr>
          <p:nvPr/>
        </p:nvCxnSpPr>
        <p:spPr>
          <a:xfrm>
            <a:off x="5201918" y="1549399"/>
            <a:ext cx="10160" cy="18084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BF8C5E28-A145-A820-934B-FCDE1266DD23}"/>
              </a:ext>
            </a:extLst>
          </p:cNvPr>
          <p:cNvCxnSpPr>
            <a:cxnSpLocks/>
          </p:cNvCxnSpPr>
          <p:nvPr/>
        </p:nvCxnSpPr>
        <p:spPr>
          <a:xfrm flipV="1">
            <a:off x="5537197" y="2981958"/>
            <a:ext cx="2123440" cy="9855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1B78A29C-AA28-E6E3-8470-E919B2F01775}"/>
              </a:ext>
            </a:extLst>
          </p:cNvPr>
          <p:cNvSpPr txBox="1"/>
          <p:nvPr/>
        </p:nvSpPr>
        <p:spPr>
          <a:xfrm>
            <a:off x="7743999" y="2696009"/>
            <a:ext cx="394207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Background aspect of the world</a:t>
            </a:r>
          </a:p>
        </p:txBody>
      </p:sp>
      <p:sp>
        <p:nvSpPr>
          <p:cNvPr id="15" name="TextBox 14">
            <a:extLst>
              <a:ext uri="{FF2B5EF4-FFF2-40B4-BE49-F238E27FC236}">
                <a16:creationId xmlns:a16="http://schemas.microsoft.com/office/drawing/2014/main" id="{876079F1-AB36-273C-B519-18BDF2924B37}"/>
              </a:ext>
            </a:extLst>
          </p:cNvPr>
          <p:cNvSpPr txBox="1"/>
          <p:nvPr/>
        </p:nvSpPr>
        <p:spPr>
          <a:xfrm>
            <a:off x="7469679" y="4809289"/>
            <a:ext cx="394207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Instance of drone with camera</a:t>
            </a:r>
          </a:p>
        </p:txBody>
      </p:sp>
      <p:sp>
        <p:nvSpPr>
          <p:cNvPr id="16" name="TextBox 15">
            <a:extLst>
              <a:ext uri="{FF2B5EF4-FFF2-40B4-BE49-F238E27FC236}">
                <a16:creationId xmlns:a16="http://schemas.microsoft.com/office/drawing/2014/main" id="{6C96EFC4-31DE-408C-6E8C-78556A8B630B}"/>
              </a:ext>
            </a:extLst>
          </p:cNvPr>
          <p:cNvSpPr txBox="1"/>
          <p:nvPr/>
        </p:nvSpPr>
        <p:spPr>
          <a:xfrm>
            <a:off x="7469679" y="5754169"/>
            <a:ext cx="394207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Instance of default drone</a:t>
            </a:r>
          </a:p>
        </p:txBody>
      </p:sp>
      <p:cxnSp>
        <p:nvCxnSpPr>
          <p:cNvPr id="17" name="Straight Arrow Connector 16">
            <a:extLst>
              <a:ext uri="{FF2B5EF4-FFF2-40B4-BE49-F238E27FC236}">
                <a16:creationId xmlns:a16="http://schemas.microsoft.com/office/drawing/2014/main" id="{9DE80872-49D3-77C9-7E87-9B3265D2CE98}"/>
              </a:ext>
            </a:extLst>
          </p:cNvPr>
          <p:cNvCxnSpPr>
            <a:cxnSpLocks/>
          </p:cNvCxnSpPr>
          <p:nvPr/>
        </p:nvCxnSpPr>
        <p:spPr>
          <a:xfrm flipV="1">
            <a:off x="3667756" y="5003797"/>
            <a:ext cx="3688080" cy="1117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57C283EF-203D-8D2F-0226-EC32F2A160F4}"/>
              </a:ext>
            </a:extLst>
          </p:cNvPr>
          <p:cNvCxnSpPr>
            <a:cxnSpLocks/>
          </p:cNvCxnSpPr>
          <p:nvPr/>
        </p:nvCxnSpPr>
        <p:spPr>
          <a:xfrm flipV="1">
            <a:off x="3047996" y="5979156"/>
            <a:ext cx="4297680" cy="50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7427923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EA71C0-4A26-8C6C-5B32-242D4CB71E4A}"/>
              </a:ext>
            </a:extLst>
          </p:cNvPr>
          <p:cNvSpPr txBox="1"/>
          <p:nvPr/>
        </p:nvSpPr>
        <p:spPr>
          <a:xfrm>
            <a:off x="5049938" y="551980"/>
            <a:ext cx="20929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Launch File</a:t>
            </a:r>
          </a:p>
        </p:txBody>
      </p:sp>
      <p:sp>
        <p:nvSpPr>
          <p:cNvPr id="10" name="TextBox 9">
            <a:extLst>
              <a:ext uri="{FF2B5EF4-FFF2-40B4-BE49-F238E27FC236}">
                <a16:creationId xmlns:a16="http://schemas.microsoft.com/office/drawing/2014/main" id="{245F8900-6DD0-C5AF-D10F-267FA7381E1A}"/>
              </a:ext>
            </a:extLst>
          </p:cNvPr>
          <p:cNvSpPr txBox="1"/>
          <p:nvPr/>
        </p:nvSpPr>
        <p:spPr>
          <a:xfrm>
            <a:off x="5108662" y="515041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3" name="Picture 3" descr="Text&#10;&#10;Description automatically generated">
            <a:extLst>
              <a:ext uri="{FF2B5EF4-FFF2-40B4-BE49-F238E27FC236}">
                <a16:creationId xmlns:a16="http://schemas.microsoft.com/office/drawing/2014/main" id="{999A65D2-ED3A-B752-95DB-1086B6923269}"/>
              </a:ext>
            </a:extLst>
          </p:cNvPr>
          <p:cNvPicPr>
            <a:picLocks noChangeAspect="1"/>
          </p:cNvPicPr>
          <p:nvPr/>
        </p:nvPicPr>
        <p:blipFill rotWithShape="1">
          <a:blip r:embed="rId2"/>
          <a:srcRect r="7966"/>
          <a:stretch/>
        </p:blipFill>
        <p:spPr>
          <a:xfrm>
            <a:off x="1630889" y="1588449"/>
            <a:ext cx="8922791" cy="3140532"/>
          </a:xfrm>
          <a:prstGeom prst="rect">
            <a:avLst/>
          </a:prstGeom>
        </p:spPr>
      </p:pic>
      <p:sp>
        <p:nvSpPr>
          <p:cNvPr id="4" name="TextBox 3">
            <a:extLst>
              <a:ext uri="{FF2B5EF4-FFF2-40B4-BE49-F238E27FC236}">
                <a16:creationId xmlns:a16="http://schemas.microsoft.com/office/drawing/2014/main" id="{5ABE070D-D615-0A4F-EB32-4DC06DDF822C}"/>
              </a:ext>
            </a:extLst>
          </p:cNvPr>
          <p:cNvSpPr txBox="1"/>
          <p:nvPr/>
        </p:nvSpPr>
        <p:spPr>
          <a:xfrm>
            <a:off x="4285990" y="5056618"/>
            <a:ext cx="333818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Launch simulation by running</a:t>
            </a:r>
          </a:p>
          <a:p>
            <a:endParaRPr lang="en-US"/>
          </a:p>
          <a:p>
            <a:r>
              <a:rPr lang="en-US" err="1"/>
              <a:t>Roslaunch</a:t>
            </a:r>
            <a:r>
              <a:rPr lang="en-US"/>
              <a:t> </a:t>
            </a:r>
            <a:r>
              <a:rPr lang="en-US" err="1"/>
              <a:t>iq_sim</a:t>
            </a:r>
            <a:r>
              <a:rPr lang="en-US"/>
              <a:t> </a:t>
            </a:r>
            <a:r>
              <a:rPr lang="en-US" err="1"/>
              <a:t>runway.launch</a:t>
            </a:r>
          </a:p>
        </p:txBody>
      </p:sp>
      <p:sp>
        <p:nvSpPr>
          <p:cNvPr id="7" name="Rectangle 6">
            <a:extLst>
              <a:ext uri="{FF2B5EF4-FFF2-40B4-BE49-F238E27FC236}">
                <a16:creationId xmlns:a16="http://schemas.microsoft.com/office/drawing/2014/main" id="{10423E9B-B6AC-3B33-36C5-96C8C98A57CD}"/>
              </a:ext>
            </a:extLst>
          </p:cNvPr>
          <p:cNvSpPr/>
          <p:nvPr/>
        </p:nvSpPr>
        <p:spPr>
          <a:xfrm>
            <a:off x="5974080" y="2514600"/>
            <a:ext cx="1879600" cy="2438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a:t>/worlds/</a:t>
            </a:r>
            <a:r>
              <a:rPr lang="en-US" sz="1200" b="1" err="1"/>
              <a:t>runway.launch</a:t>
            </a:r>
            <a:r>
              <a:rPr lang="en-US" sz="1200" b="1"/>
              <a:t>"/&gt;</a:t>
            </a:r>
          </a:p>
        </p:txBody>
      </p:sp>
    </p:spTree>
    <p:extLst>
      <p:ext uri="{BB962C8B-B14F-4D97-AF65-F5344CB8AC3E}">
        <p14:creationId xmlns:p14="http://schemas.microsoft.com/office/powerpoint/2010/main" val="282815746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45F8900-6DD0-C5AF-D10F-267FA7381E1A}"/>
              </a:ext>
            </a:extLst>
          </p:cNvPr>
          <p:cNvSpPr txBox="1"/>
          <p:nvPr/>
        </p:nvSpPr>
        <p:spPr>
          <a:xfrm>
            <a:off x="5108662" y="515041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5" name="Picture 5" descr="A screenshot of a video game&#10;&#10;Description automatically generated">
            <a:extLst>
              <a:ext uri="{FF2B5EF4-FFF2-40B4-BE49-F238E27FC236}">
                <a16:creationId xmlns:a16="http://schemas.microsoft.com/office/drawing/2014/main" id="{EE3CE28E-2BD7-09B9-6C1C-FBD63E12472D}"/>
              </a:ext>
            </a:extLst>
          </p:cNvPr>
          <p:cNvPicPr>
            <a:picLocks noChangeAspect="1"/>
          </p:cNvPicPr>
          <p:nvPr/>
        </p:nvPicPr>
        <p:blipFill>
          <a:blip r:embed="rId2"/>
          <a:stretch>
            <a:fillRect/>
          </a:stretch>
        </p:blipFill>
        <p:spPr>
          <a:xfrm>
            <a:off x="505792" y="265049"/>
            <a:ext cx="11290850" cy="6327899"/>
          </a:xfrm>
          <a:prstGeom prst="rect">
            <a:avLst/>
          </a:prstGeom>
        </p:spPr>
      </p:pic>
    </p:spTree>
    <p:extLst>
      <p:ext uri="{BB962C8B-B14F-4D97-AF65-F5344CB8AC3E}">
        <p14:creationId xmlns:p14="http://schemas.microsoft.com/office/powerpoint/2010/main" val="316520147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45F8900-6DD0-C5AF-D10F-267FA7381E1A}"/>
              </a:ext>
            </a:extLst>
          </p:cNvPr>
          <p:cNvSpPr txBox="1"/>
          <p:nvPr/>
        </p:nvSpPr>
        <p:spPr>
          <a:xfrm>
            <a:off x="5108662" y="515041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5" name="Picture 5" descr="A screenshot of a video game&#10;&#10;Description automatically generated">
            <a:extLst>
              <a:ext uri="{FF2B5EF4-FFF2-40B4-BE49-F238E27FC236}">
                <a16:creationId xmlns:a16="http://schemas.microsoft.com/office/drawing/2014/main" id="{EE3CE28E-2BD7-09B9-6C1C-FBD63E12472D}"/>
              </a:ext>
            </a:extLst>
          </p:cNvPr>
          <p:cNvPicPr>
            <a:picLocks noChangeAspect="1"/>
          </p:cNvPicPr>
          <p:nvPr/>
        </p:nvPicPr>
        <p:blipFill>
          <a:blip r:embed="rId2"/>
          <a:stretch>
            <a:fillRect/>
          </a:stretch>
        </p:blipFill>
        <p:spPr>
          <a:xfrm>
            <a:off x="505792" y="265049"/>
            <a:ext cx="11290850" cy="6327899"/>
          </a:xfrm>
          <a:prstGeom prst="rect">
            <a:avLst/>
          </a:prstGeom>
        </p:spPr>
      </p:pic>
      <p:pic>
        <p:nvPicPr>
          <p:cNvPr id="2" name="Picture 2" descr="Diagram&#10;&#10;Description automatically generated">
            <a:extLst>
              <a:ext uri="{FF2B5EF4-FFF2-40B4-BE49-F238E27FC236}">
                <a16:creationId xmlns:a16="http://schemas.microsoft.com/office/drawing/2014/main" id="{F2F5EAAE-015D-3C14-9F3D-556FA262708F}"/>
              </a:ext>
            </a:extLst>
          </p:cNvPr>
          <p:cNvPicPr>
            <a:picLocks noChangeAspect="1"/>
          </p:cNvPicPr>
          <p:nvPr/>
        </p:nvPicPr>
        <p:blipFill>
          <a:blip r:embed="rId3"/>
          <a:stretch>
            <a:fillRect/>
          </a:stretch>
        </p:blipFill>
        <p:spPr>
          <a:xfrm>
            <a:off x="583096" y="3896322"/>
            <a:ext cx="5250069" cy="2521965"/>
          </a:xfrm>
          <a:prstGeom prst="rect">
            <a:avLst/>
          </a:prstGeom>
        </p:spPr>
      </p:pic>
    </p:spTree>
    <p:extLst>
      <p:ext uri="{BB962C8B-B14F-4D97-AF65-F5344CB8AC3E}">
        <p14:creationId xmlns:p14="http://schemas.microsoft.com/office/powerpoint/2010/main" val="14791706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AA8A-6C4A-285F-FE22-6075B22B547C}"/>
              </a:ext>
            </a:extLst>
          </p:cNvPr>
          <p:cNvSpPr>
            <a:spLocks noGrp="1"/>
          </p:cNvSpPr>
          <p:nvPr>
            <p:ph type="title"/>
          </p:nvPr>
        </p:nvSpPr>
        <p:spPr>
          <a:xfrm>
            <a:off x="1028700" y="104140"/>
            <a:ext cx="10134600" cy="1288489"/>
          </a:xfrm>
        </p:spPr>
        <p:txBody>
          <a:bodyPr/>
          <a:lstStyle/>
          <a:p>
            <a:r>
              <a:rPr lang="en-US"/>
              <a:t>Introduction</a:t>
            </a:r>
          </a:p>
        </p:txBody>
      </p:sp>
      <p:sp>
        <p:nvSpPr>
          <p:cNvPr id="3" name="Content Placeholder 2">
            <a:extLst>
              <a:ext uri="{FF2B5EF4-FFF2-40B4-BE49-F238E27FC236}">
                <a16:creationId xmlns:a16="http://schemas.microsoft.com/office/drawing/2014/main" id="{C6591C80-A438-E543-0912-9C577335AAAE}"/>
              </a:ext>
            </a:extLst>
          </p:cNvPr>
          <p:cNvSpPr>
            <a:spLocks noGrp="1"/>
          </p:cNvSpPr>
          <p:nvPr>
            <p:ph idx="1"/>
          </p:nvPr>
        </p:nvSpPr>
        <p:spPr>
          <a:xfrm>
            <a:off x="1028700" y="1531983"/>
            <a:ext cx="10134600" cy="4883742"/>
          </a:xfrm>
        </p:spPr>
        <p:txBody>
          <a:bodyPr vert="horz" lIns="91440" tIns="45720" rIns="91440" bIns="45720" rtlCol="0" anchor="t">
            <a:normAutofit/>
          </a:bodyPr>
          <a:lstStyle/>
          <a:p>
            <a:r>
              <a:rPr lang="en">
                <a:ea typeface="+mn-lt"/>
                <a:cs typeface="+mn-lt"/>
              </a:rPr>
              <a:t>A drone, in a technological context, is an unmanned aircraft. Drones are more formally known as </a:t>
            </a:r>
            <a:r>
              <a:rPr lang="en" sz="2400" b="1">
                <a:ea typeface="+mn-lt"/>
                <a:cs typeface="+mn-lt"/>
              </a:rPr>
              <a:t>unmanned aerial vehicles (UAVs)</a:t>
            </a:r>
            <a:r>
              <a:rPr lang="en">
                <a:ea typeface="+mn-lt"/>
                <a:cs typeface="+mn-lt"/>
              </a:rPr>
              <a:t> or unmanned aircraft systems (</a:t>
            </a:r>
            <a:r>
              <a:rPr lang="en" err="1">
                <a:ea typeface="+mn-lt"/>
                <a:cs typeface="+mn-lt"/>
              </a:rPr>
              <a:t>UASes</a:t>
            </a:r>
            <a:r>
              <a:rPr lang="en">
                <a:ea typeface="+mn-lt"/>
                <a:cs typeface="+mn-lt"/>
              </a:rPr>
              <a:t>). Essentially, a drone is a flying robot. There are different types of drones based on distance/capability and flight mechanism type,</a:t>
            </a:r>
          </a:p>
          <a:p>
            <a:pPr marL="457200" indent="-457200">
              <a:buAutoNum type="arabicPeriod"/>
            </a:pPr>
            <a:r>
              <a:rPr lang="en">
                <a:ea typeface="+mn-lt"/>
                <a:cs typeface="+mn-lt"/>
              </a:rPr>
              <a:t>Single Rotar</a:t>
            </a:r>
          </a:p>
          <a:p>
            <a:pPr marL="457200" indent="-457200">
              <a:buAutoNum type="arabicPeriod"/>
            </a:pPr>
            <a:r>
              <a:rPr lang="en">
                <a:ea typeface="+mn-lt"/>
                <a:cs typeface="+mn-lt"/>
              </a:rPr>
              <a:t>Multi Rotar</a:t>
            </a:r>
          </a:p>
          <a:p>
            <a:pPr marL="457200" indent="-457200">
              <a:buAutoNum type="arabicPeriod"/>
            </a:pPr>
            <a:r>
              <a:rPr lang="en">
                <a:ea typeface="+mn-lt"/>
                <a:cs typeface="+mn-lt"/>
              </a:rPr>
              <a:t>Fixed wing</a:t>
            </a:r>
          </a:p>
          <a:p>
            <a:endParaRPr lang="en">
              <a:ea typeface="+mn-lt"/>
              <a:cs typeface="+mn-lt"/>
            </a:endParaRPr>
          </a:p>
          <a:p>
            <a:r>
              <a:rPr lang="en">
                <a:ea typeface="+mn-lt"/>
                <a:cs typeface="+mn-lt"/>
              </a:rPr>
              <a:t>We are going to be simulating </a:t>
            </a:r>
            <a:r>
              <a:rPr lang="en" sz="2400" b="1">
                <a:ea typeface="+mn-lt"/>
                <a:cs typeface="+mn-lt"/>
              </a:rPr>
              <a:t>quadcopters</a:t>
            </a:r>
            <a:r>
              <a:rPr lang="en">
                <a:ea typeface="+mn-lt"/>
                <a:cs typeface="+mn-lt"/>
              </a:rPr>
              <a:t> which falls under the Multi-Rotor Drone Category.</a:t>
            </a:r>
          </a:p>
          <a:p>
            <a:endParaRPr lang="en">
              <a:ea typeface="+mn-lt"/>
              <a:cs typeface="+mn-lt"/>
            </a:endParaRPr>
          </a:p>
          <a:p>
            <a:r>
              <a:rPr lang="en">
                <a:ea typeface="+mn-lt"/>
                <a:cs typeface="+mn-lt"/>
              </a:rPr>
              <a:t>Drones have applications in Warfare, Agriculture, Firefighting, Payload Delivery, Science...</a:t>
            </a:r>
          </a:p>
        </p:txBody>
      </p:sp>
    </p:spTree>
    <p:extLst>
      <p:ext uri="{BB962C8B-B14F-4D97-AF65-F5344CB8AC3E}">
        <p14:creationId xmlns:p14="http://schemas.microsoft.com/office/powerpoint/2010/main" val="206913705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EA71C0-4A26-8C6C-5B32-242D4CB71E4A}"/>
              </a:ext>
            </a:extLst>
          </p:cNvPr>
          <p:cNvSpPr txBox="1"/>
          <p:nvPr/>
        </p:nvSpPr>
        <p:spPr>
          <a:xfrm>
            <a:off x="3221138" y="673900"/>
            <a:ext cx="61976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How </a:t>
            </a:r>
            <a:r>
              <a:rPr lang="en-US" sz="3200" err="1"/>
              <a:t>Ardupilot</a:t>
            </a:r>
            <a:r>
              <a:rPr lang="en-US" sz="3200"/>
              <a:t> </a:t>
            </a:r>
            <a:r>
              <a:rPr lang="en-US" sz="3200" err="1"/>
              <a:t>controlls</a:t>
            </a:r>
            <a:r>
              <a:rPr lang="en-US" sz="3200"/>
              <a:t> the drone?</a:t>
            </a:r>
          </a:p>
        </p:txBody>
      </p:sp>
      <p:sp>
        <p:nvSpPr>
          <p:cNvPr id="4" name="TextBox 3">
            <a:extLst>
              <a:ext uri="{FF2B5EF4-FFF2-40B4-BE49-F238E27FC236}">
                <a16:creationId xmlns:a16="http://schemas.microsoft.com/office/drawing/2014/main" id="{5ABE070D-D615-0A4F-EB32-4DC06DDF822C}"/>
              </a:ext>
            </a:extLst>
          </p:cNvPr>
          <p:cNvSpPr txBox="1"/>
          <p:nvPr/>
        </p:nvSpPr>
        <p:spPr>
          <a:xfrm>
            <a:off x="1522029" y="1622096"/>
            <a:ext cx="916207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drone(Gazebo) and </a:t>
            </a:r>
            <a:r>
              <a:rPr lang="en-US" err="1"/>
              <a:t>Ardupilot</a:t>
            </a:r>
            <a:r>
              <a:rPr lang="en-US"/>
              <a:t> talks through UDP/TCP Sockets. This is </a:t>
            </a:r>
            <a:r>
              <a:rPr lang="en-US" err="1"/>
              <a:t>ment</a:t>
            </a:r>
            <a:r>
              <a:rPr lang="en-US"/>
              <a:t> to simulate serial communication/PWM signals in real life. For this reason, </a:t>
            </a:r>
            <a:r>
              <a:rPr lang="en-US" err="1"/>
              <a:t>Arducopter_Plugin</a:t>
            </a:r>
            <a:r>
              <a:rPr lang="en-US"/>
              <a:t> must be installed and configured from within the model definition. </a:t>
            </a:r>
          </a:p>
        </p:txBody>
      </p:sp>
      <p:pic>
        <p:nvPicPr>
          <p:cNvPr id="3" name="Picture 5">
            <a:extLst>
              <a:ext uri="{FF2B5EF4-FFF2-40B4-BE49-F238E27FC236}">
                <a16:creationId xmlns:a16="http://schemas.microsoft.com/office/drawing/2014/main" id="{C1EC9A69-9C13-43EF-143A-3D70BD29201F}"/>
              </a:ext>
            </a:extLst>
          </p:cNvPr>
          <p:cNvPicPr>
            <a:picLocks noChangeAspect="1"/>
          </p:cNvPicPr>
          <p:nvPr/>
        </p:nvPicPr>
        <p:blipFill>
          <a:blip r:embed="rId2"/>
          <a:stretch>
            <a:fillRect/>
          </a:stretch>
        </p:blipFill>
        <p:spPr>
          <a:xfrm>
            <a:off x="1941443" y="2808639"/>
            <a:ext cx="8754827" cy="2020390"/>
          </a:xfrm>
          <a:prstGeom prst="rect">
            <a:avLst/>
          </a:prstGeom>
        </p:spPr>
      </p:pic>
      <p:sp>
        <p:nvSpPr>
          <p:cNvPr id="19" name="TextBox 18">
            <a:extLst>
              <a:ext uri="{FF2B5EF4-FFF2-40B4-BE49-F238E27FC236}">
                <a16:creationId xmlns:a16="http://schemas.microsoft.com/office/drawing/2014/main" id="{C7BE545D-A304-0642-6ED1-912D21F06F33}"/>
              </a:ext>
            </a:extLst>
          </p:cNvPr>
          <p:cNvSpPr txBox="1"/>
          <p:nvPr/>
        </p:nvSpPr>
        <p:spPr>
          <a:xfrm>
            <a:off x="3950458" y="5149654"/>
            <a:ext cx="474555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The above snippet tells the drone to use port number 9002 and 9003 for communications</a:t>
            </a:r>
          </a:p>
        </p:txBody>
      </p:sp>
    </p:spTree>
    <p:extLst>
      <p:ext uri="{BB962C8B-B14F-4D97-AF65-F5344CB8AC3E}">
        <p14:creationId xmlns:p14="http://schemas.microsoft.com/office/powerpoint/2010/main" val="286216261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EA71C0-4A26-8C6C-5B32-242D4CB71E4A}"/>
              </a:ext>
            </a:extLst>
          </p:cNvPr>
          <p:cNvSpPr txBox="1"/>
          <p:nvPr/>
        </p:nvSpPr>
        <p:spPr>
          <a:xfrm>
            <a:off x="3424338" y="592620"/>
            <a:ext cx="61468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How </a:t>
            </a:r>
            <a:r>
              <a:rPr lang="en-US" sz="3200" err="1"/>
              <a:t>Ardupilot</a:t>
            </a:r>
            <a:r>
              <a:rPr lang="en-US" sz="3200"/>
              <a:t> </a:t>
            </a:r>
            <a:r>
              <a:rPr lang="en-US" sz="3200" err="1"/>
              <a:t>controlls</a:t>
            </a:r>
            <a:r>
              <a:rPr lang="en-US" sz="3200"/>
              <a:t> the drone?</a:t>
            </a:r>
          </a:p>
        </p:txBody>
      </p:sp>
      <p:sp>
        <p:nvSpPr>
          <p:cNvPr id="4" name="TextBox 3">
            <a:extLst>
              <a:ext uri="{FF2B5EF4-FFF2-40B4-BE49-F238E27FC236}">
                <a16:creationId xmlns:a16="http://schemas.microsoft.com/office/drawing/2014/main" id="{A77EF3D6-15BA-9838-7214-7C33907FF7FF}"/>
              </a:ext>
            </a:extLst>
          </p:cNvPr>
          <p:cNvSpPr txBox="1"/>
          <p:nvPr/>
        </p:nvSpPr>
        <p:spPr>
          <a:xfrm>
            <a:off x="3229767" y="1543902"/>
            <a:ext cx="653997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The Flight Control Unit (FCU) Itself talks to </a:t>
            </a:r>
            <a:r>
              <a:rPr lang="en-US" err="1"/>
              <a:t>ardupilot</a:t>
            </a:r>
            <a:r>
              <a:rPr lang="en-US"/>
              <a:t> through UDP communication. </a:t>
            </a:r>
            <a:r>
              <a:rPr lang="en-US" err="1"/>
              <a:t>Ardupilot</a:t>
            </a:r>
            <a:r>
              <a:rPr lang="en-US"/>
              <a:t> has apm.py which is responsible for controlling based on the reading of IMU</a:t>
            </a:r>
          </a:p>
        </p:txBody>
      </p:sp>
      <p:pic>
        <p:nvPicPr>
          <p:cNvPr id="5" name="Picture 5" descr="Text&#10;&#10;Description automatically generated">
            <a:extLst>
              <a:ext uri="{FF2B5EF4-FFF2-40B4-BE49-F238E27FC236}">
                <a16:creationId xmlns:a16="http://schemas.microsoft.com/office/drawing/2014/main" id="{04A02948-6EFB-974E-015E-7577218B4F6C}"/>
              </a:ext>
            </a:extLst>
          </p:cNvPr>
          <p:cNvPicPr>
            <a:picLocks noChangeAspect="1"/>
          </p:cNvPicPr>
          <p:nvPr/>
        </p:nvPicPr>
        <p:blipFill>
          <a:blip r:embed="rId2"/>
          <a:stretch>
            <a:fillRect/>
          </a:stretch>
        </p:blipFill>
        <p:spPr>
          <a:xfrm>
            <a:off x="1467633" y="2911498"/>
            <a:ext cx="5029200" cy="3655031"/>
          </a:xfrm>
          <a:prstGeom prst="rect">
            <a:avLst/>
          </a:prstGeom>
        </p:spPr>
      </p:pic>
      <p:sp>
        <p:nvSpPr>
          <p:cNvPr id="6" name="TextBox 5">
            <a:extLst>
              <a:ext uri="{FF2B5EF4-FFF2-40B4-BE49-F238E27FC236}">
                <a16:creationId xmlns:a16="http://schemas.microsoft.com/office/drawing/2014/main" id="{ACFBB561-74F0-D8C4-79C7-E82F3629C7E2}"/>
              </a:ext>
            </a:extLst>
          </p:cNvPr>
          <p:cNvSpPr txBox="1"/>
          <p:nvPr/>
        </p:nvSpPr>
        <p:spPr>
          <a:xfrm>
            <a:off x="5712782" y="333283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UDP Port configuration</a:t>
            </a:r>
          </a:p>
        </p:txBody>
      </p:sp>
      <p:sp>
        <p:nvSpPr>
          <p:cNvPr id="7" name="TextBox 6">
            <a:extLst>
              <a:ext uri="{FF2B5EF4-FFF2-40B4-BE49-F238E27FC236}">
                <a16:creationId xmlns:a16="http://schemas.microsoft.com/office/drawing/2014/main" id="{6E65F8BC-FBED-9CE4-BC0D-1567107E3CE6}"/>
              </a:ext>
            </a:extLst>
          </p:cNvPr>
          <p:cNvSpPr txBox="1"/>
          <p:nvPr/>
        </p:nvSpPr>
        <p:spPr>
          <a:xfrm>
            <a:off x="5900671" y="486727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Mavros launch node</a:t>
            </a:r>
          </a:p>
        </p:txBody>
      </p:sp>
      <p:sp>
        <p:nvSpPr>
          <p:cNvPr id="9" name="TextBox 8">
            <a:extLst>
              <a:ext uri="{FF2B5EF4-FFF2-40B4-BE49-F238E27FC236}">
                <a16:creationId xmlns:a16="http://schemas.microsoft.com/office/drawing/2014/main" id="{08DF22D7-2F0F-903E-9491-247143EF0483}"/>
              </a:ext>
            </a:extLst>
          </p:cNvPr>
          <p:cNvSpPr txBox="1"/>
          <p:nvPr/>
        </p:nvSpPr>
        <p:spPr>
          <a:xfrm>
            <a:off x="8322371" y="4126151"/>
            <a:ext cx="32546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Ros_launch</a:t>
            </a:r>
            <a:r>
              <a:rPr lang="en-US"/>
              <a:t> </a:t>
            </a:r>
            <a:r>
              <a:rPr lang="en-US" err="1"/>
              <a:t>iq_sim</a:t>
            </a:r>
            <a:r>
              <a:rPr lang="en-US"/>
              <a:t> </a:t>
            </a:r>
            <a:r>
              <a:rPr lang="en-US" err="1"/>
              <a:t>apm.launch</a:t>
            </a:r>
          </a:p>
        </p:txBody>
      </p:sp>
    </p:spTree>
    <p:extLst>
      <p:ext uri="{BB962C8B-B14F-4D97-AF65-F5344CB8AC3E}">
        <p14:creationId xmlns:p14="http://schemas.microsoft.com/office/powerpoint/2010/main" val="124698648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81710A-D2DC-6D1B-A192-6AEEDBD7AFB1}"/>
              </a:ext>
            </a:extLst>
          </p:cNvPr>
          <p:cNvSpPr txBox="1"/>
          <p:nvPr/>
        </p:nvSpPr>
        <p:spPr>
          <a:xfrm>
            <a:off x="3998308" y="505077"/>
            <a:ext cx="440944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Start </a:t>
            </a:r>
            <a:r>
              <a:rPr lang="en-US" sz="3200" err="1"/>
              <a:t>Ardupilot</a:t>
            </a:r>
            <a:r>
              <a:rPr lang="en-US" sz="3200"/>
              <a:t> Controller</a:t>
            </a:r>
          </a:p>
        </p:txBody>
      </p:sp>
      <p:sp>
        <p:nvSpPr>
          <p:cNvPr id="3" name="TextBox 2">
            <a:extLst>
              <a:ext uri="{FF2B5EF4-FFF2-40B4-BE49-F238E27FC236}">
                <a16:creationId xmlns:a16="http://schemas.microsoft.com/office/drawing/2014/main" id="{7384848C-2EE8-7B13-31DF-72E19EB435AB}"/>
              </a:ext>
            </a:extLst>
          </p:cNvPr>
          <p:cNvSpPr txBox="1"/>
          <p:nvPr/>
        </p:nvSpPr>
        <p:spPr>
          <a:xfrm>
            <a:off x="6203385" y="1297358"/>
            <a:ext cx="53423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sim_vehicle.py -v </a:t>
            </a:r>
            <a:r>
              <a:rPr lang="en-US" err="1">
                <a:ea typeface="+mn-lt"/>
                <a:cs typeface="+mn-lt"/>
              </a:rPr>
              <a:t>ArduCopter</a:t>
            </a:r>
            <a:r>
              <a:rPr lang="en-US">
                <a:ea typeface="+mn-lt"/>
                <a:cs typeface="+mn-lt"/>
              </a:rPr>
              <a:t> -f gazebo-iris --console</a:t>
            </a:r>
            <a:endParaRPr lang="en-US"/>
          </a:p>
        </p:txBody>
      </p:sp>
      <p:pic>
        <p:nvPicPr>
          <p:cNvPr id="5" name="Picture 5" descr="Text&#10;&#10;Description automatically generated">
            <a:extLst>
              <a:ext uri="{FF2B5EF4-FFF2-40B4-BE49-F238E27FC236}">
                <a16:creationId xmlns:a16="http://schemas.microsoft.com/office/drawing/2014/main" id="{B202FDC8-09FB-E34C-727F-F74FD5B5D813}"/>
              </a:ext>
            </a:extLst>
          </p:cNvPr>
          <p:cNvPicPr>
            <a:picLocks noChangeAspect="1"/>
          </p:cNvPicPr>
          <p:nvPr/>
        </p:nvPicPr>
        <p:blipFill>
          <a:blip r:embed="rId2"/>
          <a:stretch>
            <a:fillRect/>
          </a:stretch>
        </p:blipFill>
        <p:spPr>
          <a:xfrm>
            <a:off x="361167" y="2049721"/>
            <a:ext cx="5603308" cy="4115542"/>
          </a:xfrm>
          <a:prstGeom prst="rect">
            <a:avLst/>
          </a:prstGeom>
        </p:spPr>
      </p:pic>
      <p:pic>
        <p:nvPicPr>
          <p:cNvPr id="6" name="Picture 6" descr="Text&#10;&#10;Description automatically generated">
            <a:extLst>
              <a:ext uri="{FF2B5EF4-FFF2-40B4-BE49-F238E27FC236}">
                <a16:creationId xmlns:a16="http://schemas.microsoft.com/office/drawing/2014/main" id="{2CABFE18-C4E9-F054-BBD4-655E683937CA}"/>
              </a:ext>
            </a:extLst>
          </p:cNvPr>
          <p:cNvPicPr>
            <a:picLocks noChangeAspect="1"/>
          </p:cNvPicPr>
          <p:nvPr/>
        </p:nvPicPr>
        <p:blipFill>
          <a:blip r:embed="rId3"/>
          <a:stretch>
            <a:fillRect/>
          </a:stretch>
        </p:blipFill>
        <p:spPr>
          <a:xfrm>
            <a:off x="6300592" y="1856607"/>
            <a:ext cx="4789117" cy="1777363"/>
          </a:xfrm>
          <a:prstGeom prst="rect">
            <a:avLst/>
          </a:prstGeom>
        </p:spPr>
      </p:pic>
      <p:pic>
        <p:nvPicPr>
          <p:cNvPr id="7" name="Picture 7" descr="Text&#10;&#10;Description automatically generated">
            <a:extLst>
              <a:ext uri="{FF2B5EF4-FFF2-40B4-BE49-F238E27FC236}">
                <a16:creationId xmlns:a16="http://schemas.microsoft.com/office/drawing/2014/main" id="{03EBABBB-61DF-3491-74CA-ACCE7BF33FDB}"/>
              </a:ext>
            </a:extLst>
          </p:cNvPr>
          <p:cNvPicPr>
            <a:picLocks noChangeAspect="1"/>
          </p:cNvPicPr>
          <p:nvPr/>
        </p:nvPicPr>
        <p:blipFill>
          <a:blip r:embed="rId4"/>
          <a:stretch>
            <a:fillRect/>
          </a:stretch>
        </p:blipFill>
        <p:spPr>
          <a:xfrm>
            <a:off x="7208729" y="3844421"/>
            <a:ext cx="3338186" cy="2415486"/>
          </a:xfrm>
          <a:prstGeom prst="rect">
            <a:avLst/>
          </a:prstGeom>
        </p:spPr>
      </p:pic>
    </p:spTree>
    <p:extLst>
      <p:ext uri="{BB962C8B-B14F-4D97-AF65-F5344CB8AC3E}">
        <p14:creationId xmlns:p14="http://schemas.microsoft.com/office/powerpoint/2010/main" val="177350156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81710A-D2DC-6D1B-A192-6AEEDBD7AFB1}"/>
              </a:ext>
            </a:extLst>
          </p:cNvPr>
          <p:cNvSpPr txBox="1"/>
          <p:nvPr/>
        </p:nvSpPr>
        <p:spPr>
          <a:xfrm>
            <a:off x="5308948" y="42379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Start </a:t>
            </a:r>
            <a:r>
              <a:rPr lang="en-US" err="1"/>
              <a:t>Ardupilot</a:t>
            </a:r>
            <a:r>
              <a:rPr lang="en-US"/>
              <a:t> Controller</a:t>
            </a:r>
          </a:p>
        </p:txBody>
      </p:sp>
      <p:sp>
        <p:nvSpPr>
          <p:cNvPr id="3" name="TextBox 2">
            <a:extLst>
              <a:ext uri="{FF2B5EF4-FFF2-40B4-BE49-F238E27FC236}">
                <a16:creationId xmlns:a16="http://schemas.microsoft.com/office/drawing/2014/main" id="{7384848C-2EE8-7B13-31DF-72E19EB435AB}"/>
              </a:ext>
            </a:extLst>
          </p:cNvPr>
          <p:cNvSpPr txBox="1"/>
          <p:nvPr/>
        </p:nvSpPr>
        <p:spPr>
          <a:xfrm>
            <a:off x="556234" y="1391303"/>
            <a:ext cx="53423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sim_vehicle.py -v </a:t>
            </a:r>
            <a:r>
              <a:rPr lang="en-US" err="1">
                <a:ea typeface="+mn-lt"/>
                <a:cs typeface="+mn-lt"/>
              </a:rPr>
              <a:t>ArduCopter</a:t>
            </a:r>
            <a:r>
              <a:rPr lang="en-US">
                <a:ea typeface="+mn-lt"/>
                <a:cs typeface="+mn-lt"/>
              </a:rPr>
              <a:t> -f gazebo-iris --console</a:t>
            </a:r>
            <a:endParaRPr lang="en-US"/>
          </a:p>
        </p:txBody>
      </p:sp>
      <p:pic>
        <p:nvPicPr>
          <p:cNvPr id="5" name="Picture 5" descr="Text&#10;&#10;Description automatically generated">
            <a:extLst>
              <a:ext uri="{FF2B5EF4-FFF2-40B4-BE49-F238E27FC236}">
                <a16:creationId xmlns:a16="http://schemas.microsoft.com/office/drawing/2014/main" id="{B202FDC8-09FB-E34C-727F-F74FD5B5D813}"/>
              </a:ext>
            </a:extLst>
          </p:cNvPr>
          <p:cNvPicPr>
            <a:picLocks noChangeAspect="1"/>
          </p:cNvPicPr>
          <p:nvPr/>
        </p:nvPicPr>
        <p:blipFill>
          <a:blip r:embed="rId2"/>
          <a:stretch>
            <a:fillRect/>
          </a:stretch>
        </p:blipFill>
        <p:spPr>
          <a:xfrm>
            <a:off x="361167" y="2049721"/>
            <a:ext cx="5603308" cy="4115542"/>
          </a:xfrm>
          <a:prstGeom prst="rect">
            <a:avLst/>
          </a:prstGeom>
        </p:spPr>
      </p:pic>
      <p:pic>
        <p:nvPicPr>
          <p:cNvPr id="6" name="Picture 6" descr="Text&#10;&#10;Description automatically generated">
            <a:extLst>
              <a:ext uri="{FF2B5EF4-FFF2-40B4-BE49-F238E27FC236}">
                <a16:creationId xmlns:a16="http://schemas.microsoft.com/office/drawing/2014/main" id="{2CABFE18-C4E9-F054-BBD4-655E683937CA}"/>
              </a:ext>
            </a:extLst>
          </p:cNvPr>
          <p:cNvPicPr>
            <a:picLocks noChangeAspect="1"/>
          </p:cNvPicPr>
          <p:nvPr/>
        </p:nvPicPr>
        <p:blipFill>
          <a:blip r:embed="rId3"/>
          <a:stretch>
            <a:fillRect/>
          </a:stretch>
        </p:blipFill>
        <p:spPr>
          <a:xfrm>
            <a:off x="6331907" y="938032"/>
            <a:ext cx="4789117" cy="1777363"/>
          </a:xfrm>
          <a:prstGeom prst="rect">
            <a:avLst/>
          </a:prstGeom>
        </p:spPr>
      </p:pic>
      <p:pic>
        <p:nvPicPr>
          <p:cNvPr id="7" name="Picture 7" descr="Text&#10;&#10;Description automatically generated">
            <a:extLst>
              <a:ext uri="{FF2B5EF4-FFF2-40B4-BE49-F238E27FC236}">
                <a16:creationId xmlns:a16="http://schemas.microsoft.com/office/drawing/2014/main" id="{03EBABBB-61DF-3491-74CA-ACCE7BF33FDB}"/>
              </a:ext>
            </a:extLst>
          </p:cNvPr>
          <p:cNvPicPr>
            <a:picLocks noChangeAspect="1"/>
          </p:cNvPicPr>
          <p:nvPr/>
        </p:nvPicPr>
        <p:blipFill>
          <a:blip r:embed="rId4"/>
          <a:stretch>
            <a:fillRect/>
          </a:stretch>
        </p:blipFill>
        <p:spPr>
          <a:xfrm>
            <a:off x="7208729" y="3844421"/>
            <a:ext cx="3338186" cy="2415486"/>
          </a:xfrm>
          <a:prstGeom prst="rect">
            <a:avLst/>
          </a:prstGeom>
        </p:spPr>
      </p:pic>
      <p:sp>
        <p:nvSpPr>
          <p:cNvPr id="4" name="TextBox 3">
            <a:extLst>
              <a:ext uri="{FF2B5EF4-FFF2-40B4-BE49-F238E27FC236}">
                <a16:creationId xmlns:a16="http://schemas.microsoft.com/office/drawing/2014/main" id="{019D8CE4-CCE8-C3D6-4E6D-6FC46BBDAE76}"/>
              </a:ext>
            </a:extLst>
          </p:cNvPr>
          <p:cNvSpPr txBox="1"/>
          <p:nvPr/>
        </p:nvSpPr>
        <p:spPr>
          <a:xfrm>
            <a:off x="6620918" y="3238892"/>
            <a:ext cx="53423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We can send </a:t>
            </a:r>
            <a:r>
              <a:rPr lang="en-US" err="1">
                <a:ea typeface="+mn-lt"/>
                <a:cs typeface="+mn-lt"/>
              </a:rPr>
              <a:t>controll</a:t>
            </a:r>
            <a:r>
              <a:rPr lang="en-US">
                <a:ea typeface="+mn-lt"/>
                <a:cs typeface="+mn-lt"/>
              </a:rPr>
              <a:t> signals from here.(</a:t>
            </a:r>
            <a:r>
              <a:rPr lang="en-US" err="1">
                <a:ea typeface="+mn-lt"/>
                <a:cs typeface="+mn-lt"/>
              </a:rPr>
              <a:t>MAVLink</a:t>
            </a:r>
            <a:r>
              <a:rPr lang="en-US">
                <a:ea typeface="+mn-lt"/>
                <a:cs typeface="+mn-lt"/>
              </a:rPr>
              <a:t>)</a:t>
            </a:r>
            <a:endParaRPr lang="en-US"/>
          </a:p>
        </p:txBody>
      </p:sp>
    </p:spTree>
    <p:extLst>
      <p:ext uri="{BB962C8B-B14F-4D97-AF65-F5344CB8AC3E}">
        <p14:creationId xmlns:p14="http://schemas.microsoft.com/office/powerpoint/2010/main" val="235862529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7E5348-BBC9-E2C5-BD82-11ED6E26375C}"/>
              </a:ext>
            </a:extLst>
          </p:cNvPr>
          <p:cNvSpPr txBox="1"/>
          <p:nvPr/>
        </p:nvSpPr>
        <p:spPr>
          <a:xfrm>
            <a:off x="7279153" y="1885724"/>
            <a:ext cx="42265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We can similarly control it from program</a:t>
            </a:r>
          </a:p>
        </p:txBody>
      </p:sp>
      <p:pic>
        <p:nvPicPr>
          <p:cNvPr id="4" name="Picture 4" descr="Graphical user interface, text, email&#10;&#10;Description automatically generated">
            <a:extLst>
              <a:ext uri="{FF2B5EF4-FFF2-40B4-BE49-F238E27FC236}">
                <a16:creationId xmlns:a16="http://schemas.microsoft.com/office/drawing/2014/main" id="{2F4B73F2-21C3-B49F-F7AE-2E715C6E9AF9}"/>
              </a:ext>
            </a:extLst>
          </p:cNvPr>
          <p:cNvPicPr>
            <a:picLocks noChangeAspect="1"/>
          </p:cNvPicPr>
          <p:nvPr/>
        </p:nvPicPr>
        <p:blipFill>
          <a:blip r:embed="rId2"/>
          <a:stretch>
            <a:fillRect/>
          </a:stretch>
        </p:blipFill>
        <p:spPr>
          <a:xfrm>
            <a:off x="693530" y="1064701"/>
            <a:ext cx="5614504" cy="5402250"/>
          </a:xfrm>
          <a:prstGeom prst="rect">
            <a:avLst/>
          </a:prstGeom>
        </p:spPr>
      </p:pic>
      <p:sp>
        <p:nvSpPr>
          <p:cNvPr id="5" name="TextBox 4">
            <a:extLst>
              <a:ext uri="{FF2B5EF4-FFF2-40B4-BE49-F238E27FC236}">
                <a16:creationId xmlns:a16="http://schemas.microsoft.com/office/drawing/2014/main" id="{9CCDC4FC-E83A-AC68-FDE8-71BEA8DE8BF3}"/>
              </a:ext>
            </a:extLst>
          </p:cNvPr>
          <p:cNvSpPr txBox="1"/>
          <p:nvPr/>
        </p:nvSpPr>
        <p:spPr>
          <a:xfrm>
            <a:off x="8500120" y="3303706"/>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err="1"/>
              <a:t>Iq_gnc</a:t>
            </a:r>
            <a:r>
              <a:rPr lang="en-US" sz="2400" dirty="0"/>
              <a:t> library</a:t>
            </a:r>
          </a:p>
        </p:txBody>
      </p:sp>
    </p:spTree>
    <p:extLst>
      <p:ext uri="{BB962C8B-B14F-4D97-AF65-F5344CB8AC3E}">
        <p14:creationId xmlns:p14="http://schemas.microsoft.com/office/powerpoint/2010/main" val="208245977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CBBC-0320-DABE-6CEC-04FACF44CC50}"/>
              </a:ext>
            </a:extLst>
          </p:cNvPr>
          <p:cNvSpPr>
            <a:spLocks noGrp="1"/>
          </p:cNvSpPr>
          <p:nvPr>
            <p:ph type="title"/>
          </p:nvPr>
        </p:nvSpPr>
        <p:spPr>
          <a:xfrm>
            <a:off x="893528" y="55990"/>
            <a:ext cx="10134600" cy="1288489"/>
          </a:xfrm>
        </p:spPr>
        <p:txBody>
          <a:bodyPr/>
          <a:lstStyle/>
          <a:p>
            <a:r>
              <a:rPr lang="en-US"/>
              <a:t>Object Detection Using </a:t>
            </a:r>
            <a:r>
              <a:rPr lang="en-US" err="1"/>
              <a:t>YoLo</a:t>
            </a:r>
          </a:p>
        </p:txBody>
      </p:sp>
      <p:pic>
        <p:nvPicPr>
          <p:cNvPr id="3" name="Picture 3" descr="Graphical user interface, application, Word&#10;&#10;Description automatically generated">
            <a:extLst>
              <a:ext uri="{FF2B5EF4-FFF2-40B4-BE49-F238E27FC236}">
                <a16:creationId xmlns:a16="http://schemas.microsoft.com/office/drawing/2014/main" id="{1C70F5AA-93A0-31D5-CF15-E51EBB3F3818}"/>
              </a:ext>
            </a:extLst>
          </p:cNvPr>
          <p:cNvPicPr>
            <a:picLocks noChangeAspect="1"/>
          </p:cNvPicPr>
          <p:nvPr/>
        </p:nvPicPr>
        <p:blipFill>
          <a:blip r:embed="rId2"/>
          <a:stretch>
            <a:fillRect/>
          </a:stretch>
        </p:blipFill>
        <p:spPr>
          <a:xfrm>
            <a:off x="2979530" y="1838428"/>
            <a:ext cx="6122503" cy="356766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TextBox 3">
            <a:extLst>
              <a:ext uri="{FF2B5EF4-FFF2-40B4-BE49-F238E27FC236}">
                <a16:creationId xmlns:a16="http://schemas.microsoft.com/office/drawing/2014/main" id="{8FF452E4-9808-A6B2-B385-284C21D5E5D8}"/>
              </a:ext>
            </a:extLst>
          </p:cNvPr>
          <p:cNvSpPr txBox="1"/>
          <p:nvPr/>
        </p:nvSpPr>
        <p:spPr>
          <a:xfrm>
            <a:off x="3972118" y="5781039"/>
            <a:ext cx="48869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rPr>
              <a:t>https://github.com/leggedrobotics/darknet_ros</a:t>
            </a:r>
            <a:endParaRPr lang="en-US"/>
          </a:p>
        </p:txBody>
      </p:sp>
    </p:spTree>
    <p:extLst>
      <p:ext uri="{BB962C8B-B14F-4D97-AF65-F5344CB8AC3E}">
        <p14:creationId xmlns:p14="http://schemas.microsoft.com/office/powerpoint/2010/main" val="272993497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CBBC-0320-DABE-6CEC-04FACF44CC50}"/>
              </a:ext>
            </a:extLst>
          </p:cNvPr>
          <p:cNvSpPr>
            <a:spLocks noGrp="1"/>
          </p:cNvSpPr>
          <p:nvPr>
            <p:ph type="title"/>
          </p:nvPr>
        </p:nvSpPr>
        <p:spPr>
          <a:xfrm>
            <a:off x="355048" y="-4970"/>
            <a:ext cx="10134600" cy="1288489"/>
          </a:xfrm>
        </p:spPr>
        <p:txBody>
          <a:bodyPr/>
          <a:lstStyle/>
          <a:p>
            <a:r>
              <a:rPr lang="en-US"/>
              <a:t>Object Detection Using </a:t>
            </a:r>
            <a:r>
              <a:rPr lang="en-US" err="1"/>
              <a:t>YoLo</a:t>
            </a:r>
          </a:p>
        </p:txBody>
      </p:sp>
      <p:sp>
        <p:nvSpPr>
          <p:cNvPr id="4" name="TextBox 3">
            <a:extLst>
              <a:ext uri="{FF2B5EF4-FFF2-40B4-BE49-F238E27FC236}">
                <a16:creationId xmlns:a16="http://schemas.microsoft.com/office/drawing/2014/main" id="{8FF452E4-9808-A6B2-B385-284C21D5E5D8}"/>
              </a:ext>
            </a:extLst>
          </p:cNvPr>
          <p:cNvSpPr txBox="1"/>
          <p:nvPr/>
        </p:nvSpPr>
        <p:spPr>
          <a:xfrm>
            <a:off x="4320481" y="1634646"/>
            <a:ext cx="40271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Roslaunch</a:t>
            </a:r>
            <a:r>
              <a:rPr lang="en-US"/>
              <a:t> </a:t>
            </a:r>
            <a:r>
              <a:rPr lang="en-US" err="1"/>
              <a:t>darknet_ros</a:t>
            </a:r>
            <a:r>
              <a:rPr lang="en-US"/>
              <a:t> </a:t>
            </a:r>
            <a:r>
              <a:rPr lang="en-US" err="1"/>
              <a:t>darknet_ros</a:t>
            </a:r>
          </a:p>
        </p:txBody>
      </p:sp>
      <p:sp>
        <p:nvSpPr>
          <p:cNvPr id="5" name="TextBox 4">
            <a:extLst>
              <a:ext uri="{FF2B5EF4-FFF2-40B4-BE49-F238E27FC236}">
                <a16:creationId xmlns:a16="http://schemas.microsoft.com/office/drawing/2014/main" id="{DCD0CAD0-3312-EB94-6419-5C4C6C2E7C78}"/>
              </a:ext>
            </a:extLst>
          </p:cNvPr>
          <p:cNvSpPr txBox="1"/>
          <p:nvPr/>
        </p:nvSpPr>
        <p:spPr>
          <a:xfrm>
            <a:off x="3788124" y="2354891"/>
            <a:ext cx="614610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Change subscription topic from </a:t>
            </a:r>
            <a:r>
              <a:rPr lang="en-US" sz="2000" err="1"/>
              <a:t>config.yaml</a:t>
            </a:r>
            <a:r>
              <a:rPr lang="en-US" sz="2000"/>
              <a:t> file</a:t>
            </a:r>
          </a:p>
        </p:txBody>
      </p:sp>
      <p:pic>
        <p:nvPicPr>
          <p:cNvPr id="6" name="Picture 6" descr="Diagram&#10;&#10;Description automatically generated">
            <a:extLst>
              <a:ext uri="{FF2B5EF4-FFF2-40B4-BE49-F238E27FC236}">
                <a16:creationId xmlns:a16="http://schemas.microsoft.com/office/drawing/2014/main" id="{E44EBE11-DE6C-2719-8A15-1148CC318573}"/>
              </a:ext>
            </a:extLst>
          </p:cNvPr>
          <p:cNvPicPr>
            <a:picLocks noChangeAspect="1"/>
          </p:cNvPicPr>
          <p:nvPr/>
        </p:nvPicPr>
        <p:blipFill>
          <a:blip r:embed="rId2"/>
          <a:stretch>
            <a:fillRect/>
          </a:stretch>
        </p:blipFill>
        <p:spPr>
          <a:xfrm>
            <a:off x="2354893" y="3165341"/>
            <a:ext cx="7482213" cy="236446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464878218"/>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CBBC-0320-DABE-6CEC-04FACF44CC50}"/>
              </a:ext>
            </a:extLst>
          </p:cNvPr>
          <p:cNvSpPr>
            <a:spLocks noGrp="1"/>
          </p:cNvSpPr>
          <p:nvPr>
            <p:ph type="title"/>
          </p:nvPr>
        </p:nvSpPr>
        <p:spPr>
          <a:xfrm>
            <a:off x="1263185" y="-4970"/>
            <a:ext cx="10134600" cy="1288489"/>
          </a:xfrm>
        </p:spPr>
        <p:txBody>
          <a:bodyPr/>
          <a:lstStyle/>
          <a:p>
            <a:pPr algn="ctr"/>
            <a:r>
              <a:rPr lang="en-US"/>
              <a:t>Object Detection Using </a:t>
            </a:r>
            <a:r>
              <a:rPr lang="en-US" err="1"/>
              <a:t>YoLo</a:t>
            </a:r>
          </a:p>
        </p:txBody>
      </p:sp>
      <p:pic>
        <p:nvPicPr>
          <p:cNvPr id="3" name="Picture 6">
            <a:extLst>
              <a:ext uri="{FF2B5EF4-FFF2-40B4-BE49-F238E27FC236}">
                <a16:creationId xmlns:a16="http://schemas.microsoft.com/office/drawing/2014/main" id="{204FBB9D-DBAD-F5C2-B499-CB69D3B43818}"/>
              </a:ext>
            </a:extLst>
          </p:cNvPr>
          <p:cNvPicPr>
            <a:picLocks noChangeAspect="1"/>
          </p:cNvPicPr>
          <p:nvPr/>
        </p:nvPicPr>
        <p:blipFill>
          <a:blip r:embed="rId2"/>
          <a:stretch>
            <a:fillRect/>
          </a:stretch>
        </p:blipFill>
        <p:spPr>
          <a:xfrm>
            <a:off x="3294345" y="1390131"/>
            <a:ext cx="6083473" cy="5069383"/>
          </a:xfrm>
          <a:prstGeom prst="rect">
            <a:avLst/>
          </a:prstGeom>
        </p:spPr>
      </p:pic>
    </p:spTree>
    <p:extLst>
      <p:ext uri="{BB962C8B-B14F-4D97-AF65-F5344CB8AC3E}">
        <p14:creationId xmlns:p14="http://schemas.microsoft.com/office/powerpoint/2010/main" val="155746740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2" name="Rectangle 11">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3" name="Straight Connector 12">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DF0CAD46-2E46-44EB-A063-C05881768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website&#10;&#10;Description automatically generated">
            <a:extLst>
              <a:ext uri="{FF2B5EF4-FFF2-40B4-BE49-F238E27FC236}">
                <a16:creationId xmlns:a16="http://schemas.microsoft.com/office/drawing/2014/main" id="{E9E85986-FF49-9483-293B-D328BBDB399F}"/>
              </a:ext>
            </a:extLst>
          </p:cNvPr>
          <p:cNvPicPr>
            <a:picLocks noGrp="1" noChangeAspect="1"/>
          </p:cNvPicPr>
          <p:nvPr>
            <p:ph idx="1"/>
          </p:nvPr>
        </p:nvPicPr>
        <p:blipFill rotWithShape="1">
          <a:blip r:embed="rId2"/>
          <a:srcRect l="354" t="178" r="460" b="-9"/>
          <a:stretch/>
        </p:blipFill>
        <p:spPr>
          <a:xfrm>
            <a:off x="1269" y="704"/>
            <a:ext cx="12125692" cy="6304547"/>
          </a:xfrm>
          <a:prstGeom prst="rect">
            <a:avLst/>
          </a:prstGeom>
        </p:spPr>
      </p:pic>
      <p:sp>
        <p:nvSpPr>
          <p:cNvPr id="18" name="Rectangle 17">
            <a:extLst>
              <a:ext uri="{FF2B5EF4-FFF2-40B4-BE49-F238E27FC236}">
                <a16:creationId xmlns:a16="http://schemas.microsoft.com/office/drawing/2014/main" id="{0FDFF237-4369-41A3-9CE4-CD1A68139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49553"/>
            <a:ext cx="12191999" cy="5320052"/>
          </a:xfrm>
          <a:prstGeom prst="rect">
            <a:avLst/>
          </a:prstGeom>
          <a:gradFill flip="none" rotWithShape="1">
            <a:gsLst>
              <a:gs pos="0">
                <a:srgbClr val="000000">
                  <a:alpha val="0"/>
                </a:srgbClr>
              </a:gs>
              <a:gs pos="47000">
                <a:srgbClr val="000000">
                  <a:alpha val="41000"/>
                </a:srgbClr>
              </a:gs>
              <a:gs pos="81000">
                <a:srgbClr val="000000">
                  <a:alpha val="5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AEB08C-7286-A7DC-F730-B62A76D9357A}"/>
              </a:ext>
            </a:extLst>
          </p:cNvPr>
          <p:cNvSpPr>
            <a:spLocks noGrp="1"/>
          </p:cNvSpPr>
          <p:nvPr>
            <p:ph type="title"/>
          </p:nvPr>
        </p:nvSpPr>
        <p:spPr>
          <a:xfrm>
            <a:off x="2076091" y="2633933"/>
            <a:ext cx="8039818" cy="1643572"/>
          </a:xfrm>
        </p:spPr>
        <p:txBody>
          <a:bodyPr vert="horz" lIns="91440" tIns="45720" rIns="91440" bIns="45720" rtlCol="0" anchor="b">
            <a:normAutofit/>
          </a:bodyPr>
          <a:lstStyle/>
          <a:p>
            <a:pPr algn="ctr"/>
            <a:r>
              <a:rPr lang="en-US" sz="3600" kern="1200" cap="all" spc="390" baseline="0" dirty="0">
                <a:solidFill>
                  <a:srgbClr val="FFFFFF"/>
                </a:solidFill>
                <a:latin typeface="+mj-lt"/>
                <a:ea typeface="+mj-ea"/>
                <a:cs typeface="+mj-cs"/>
              </a:rPr>
              <a:t>Future Scope</a:t>
            </a:r>
          </a:p>
        </p:txBody>
      </p:sp>
      <p:grpSp>
        <p:nvGrpSpPr>
          <p:cNvPr id="20" name="Group 19">
            <a:extLst>
              <a:ext uri="{FF2B5EF4-FFF2-40B4-BE49-F238E27FC236}">
                <a16:creationId xmlns:a16="http://schemas.microsoft.com/office/drawing/2014/main" id="{C3E45FAB-3768-4529-B0E8-A0E9BE5E38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739509"/>
            <a:ext cx="867485" cy="115439"/>
            <a:chOff x="8910933" y="1861308"/>
            <a:chExt cx="867485" cy="115439"/>
          </a:xfrm>
        </p:grpSpPr>
        <p:sp>
          <p:nvSpPr>
            <p:cNvPr id="21" name="Rectangle 20">
              <a:extLst>
                <a:ext uri="{FF2B5EF4-FFF2-40B4-BE49-F238E27FC236}">
                  <a16:creationId xmlns:a16="http://schemas.microsoft.com/office/drawing/2014/main" id="{6FF68CFF-0675-43D9-8EF2-EAC1F19D2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2" name="Straight Connector 21">
              <a:extLst>
                <a:ext uri="{FF2B5EF4-FFF2-40B4-BE49-F238E27FC236}">
                  <a16:creationId xmlns:a16="http://schemas.microsoft.com/office/drawing/2014/main" id="{E1414FA8-D7DF-4B14-AD83-846AB2899B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38B88A0-A01D-4106-8E09-1AEB09B04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739056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2" name="Rectangle 11">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3" name="Straight Connector 12">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6" name="Rectangle 15">
            <a:extLst>
              <a:ext uri="{FF2B5EF4-FFF2-40B4-BE49-F238E27FC236}">
                <a16:creationId xmlns:a16="http://schemas.microsoft.com/office/drawing/2014/main" id="{4905C695-F54E-4EF8-8AEF-811D460E7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5CD2A3-2099-476E-9A85-55DC735FA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 y="3732143"/>
            <a:ext cx="11887200" cy="29696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98840F-89CD-66D9-812D-E2876B543791}"/>
              </a:ext>
            </a:extLst>
          </p:cNvPr>
          <p:cNvSpPr>
            <a:spLocks noGrp="1"/>
          </p:cNvSpPr>
          <p:nvPr>
            <p:ph type="title"/>
          </p:nvPr>
        </p:nvSpPr>
        <p:spPr>
          <a:xfrm>
            <a:off x="815695" y="4158695"/>
            <a:ext cx="10579070" cy="798034"/>
          </a:xfrm>
        </p:spPr>
        <p:txBody>
          <a:bodyPr vert="horz" lIns="91440" tIns="45720" rIns="91440" bIns="45720" rtlCol="0" anchor="b">
            <a:normAutofit/>
          </a:bodyPr>
          <a:lstStyle/>
          <a:p>
            <a:pPr algn="ctr"/>
            <a:r>
              <a:rPr lang="en-US" sz="2800" cap="all" spc="390" dirty="0"/>
              <a:t>Unsuccessful  attempts</a:t>
            </a:r>
            <a:endParaRPr lang="en-US" sz="2800" kern="1200" cap="all" spc="390" baseline="0" dirty="0">
              <a:solidFill>
                <a:schemeClr val="tx2"/>
              </a:solidFill>
              <a:latin typeface="+mj-lt"/>
            </a:endParaRPr>
          </a:p>
        </p:txBody>
      </p:sp>
      <p:pic>
        <p:nvPicPr>
          <p:cNvPr id="3" name="Picture 3" descr="A picture containing indoor&#10;&#10;Description automatically generated">
            <a:extLst>
              <a:ext uri="{FF2B5EF4-FFF2-40B4-BE49-F238E27FC236}">
                <a16:creationId xmlns:a16="http://schemas.microsoft.com/office/drawing/2014/main" id="{0109954D-9134-7E7F-F856-F4A4CCE6ED1B}"/>
              </a:ext>
            </a:extLst>
          </p:cNvPr>
          <p:cNvPicPr>
            <a:picLocks noChangeAspect="1"/>
          </p:cNvPicPr>
          <p:nvPr/>
        </p:nvPicPr>
        <p:blipFill rotWithShape="1">
          <a:blip r:embed="rId2"/>
          <a:srcRect l="41" t="24446" r="-114" b="42252"/>
          <a:stretch/>
        </p:blipFill>
        <p:spPr>
          <a:xfrm>
            <a:off x="6081978" y="-21037"/>
            <a:ext cx="6106430" cy="3612556"/>
          </a:xfrm>
          <a:prstGeom prst="rect">
            <a:avLst/>
          </a:prstGeom>
        </p:spPr>
      </p:pic>
      <p:pic>
        <p:nvPicPr>
          <p:cNvPr id="4" name="Picture 4" descr="A picture containing floor, ground, red&#10;&#10;Description automatically generated">
            <a:extLst>
              <a:ext uri="{FF2B5EF4-FFF2-40B4-BE49-F238E27FC236}">
                <a16:creationId xmlns:a16="http://schemas.microsoft.com/office/drawing/2014/main" id="{F24980DD-914F-D769-CC31-EA36933F8735}"/>
              </a:ext>
            </a:extLst>
          </p:cNvPr>
          <p:cNvPicPr>
            <a:picLocks noChangeAspect="1"/>
          </p:cNvPicPr>
          <p:nvPr/>
        </p:nvPicPr>
        <p:blipFill rotWithShape="1">
          <a:blip r:embed="rId3"/>
          <a:srcRect t="10066" r="-2" b="11469"/>
          <a:stretch/>
        </p:blipFill>
        <p:spPr>
          <a:xfrm>
            <a:off x="-6093" y="10"/>
            <a:ext cx="6102093" cy="3590964"/>
          </a:xfrm>
          <a:prstGeom prst="rect">
            <a:avLst/>
          </a:prstGeom>
        </p:spPr>
      </p:pic>
      <p:grpSp>
        <p:nvGrpSpPr>
          <p:cNvPr id="20" name="Group 19">
            <a:extLst>
              <a:ext uri="{FF2B5EF4-FFF2-40B4-BE49-F238E27FC236}">
                <a16:creationId xmlns:a16="http://schemas.microsoft.com/office/drawing/2014/main" id="{E92979E8-2E86-433E-A7E4-5F102E45A8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71488" y="5209066"/>
            <a:ext cx="867485" cy="115439"/>
            <a:chOff x="8910933" y="1861308"/>
            <a:chExt cx="867485" cy="115439"/>
          </a:xfrm>
        </p:grpSpPr>
        <p:sp>
          <p:nvSpPr>
            <p:cNvPr id="21" name="Rectangle 20">
              <a:extLst>
                <a:ext uri="{FF2B5EF4-FFF2-40B4-BE49-F238E27FC236}">
                  <a16:creationId xmlns:a16="http://schemas.microsoft.com/office/drawing/2014/main" id="{CDDEF0D5-EF9F-43D4-BF40-27A3121E0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2" name="Straight Connector 21">
              <a:extLst>
                <a:ext uri="{FF2B5EF4-FFF2-40B4-BE49-F238E27FC236}">
                  <a16:creationId xmlns:a16="http://schemas.microsoft.com/office/drawing/2014/main" id="{71438B34-2B34-4614-B3B4-D099271503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C691BDB-93D3-4721-903C-45DD9590F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746736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AC33C-D359-9D15-F8B9-B45360BB1577}"/>
              </a:ext>
            </a:extLst>
          </p:cNvPr>
          <p:cNvSpPr>
            <a:spLocks noGrp="1"/>
          </p:cNvSpPr>
          <p:nvPr>
            <p:ph type="title"/>
          </p:nvPr>
        </p:nvSpPr>
        <p:spPr>
          <a:xfrm>
            <a:off x="1028700" y="487854"/>
            <a:ext cx="10134600" cy="851609"/>
          </a:xfrm>
        </p:spPr>
        <p:txBody>
          <a:bodyPr/>
          <a:lstStyle/>
          <a:p>
            <a:pPr algn="ctr"/>
            <a:r>
              <a:rPr lang="en" b="1">
                <a:ea typeface="+mj-lt"/>
                <a:cs typeface="+mj-lt"/>
              </a:rPr>
              <a:t>QUADCOPTER FLIGHT DYNAMICS</a:t>
            </a:r>
            <a:endParaRPr lang="en-US"/>
          </a:p>
        </p:txBody>
      </p:sp>
      <p:sp>
        <p:nvSpPr>
          <p:cNvPr id="3" name="Content Placeholder 2">
            <a:extLst>
              <a:ext uri="{FF2B5EF4-FFF2-40B4-BE49-F238E27FC236}">
                <a16:creationId xmlns:a16="http://schemas.microsoft.com/office/drawing/2014/main" id="{EAD2E9E4-4662-3859-D359-33F1D098E328}"/>
              </a:ext>
            </a:extLst>
          </p:cNvPr>
          <p:cNvSpPr>
            <a:spLocks noGrp="1"/>
          </p:cNvSpPr>
          <p:nvPr>
            <p:ph idx="1"/>
          </p:nvPr>
        </p:nvSpPr>
        <p:spPr>
          <a:xfrm>
            <a:off x="538654" y="1448894"/>
            <a:ext cx="7890354" cy="4528142"/>
          </a:xfrm>
        </p:spPr>
        <p:txBody>
          <a:bodyPr vert="horz" lIns="91440" tIns="45720" rIns="91440" bIns="45720" rtlCol="0" anchor="t">
            <a:normAutofit/>
          </a:bodyPr>
          <a:lstStyle/>
          <a:p>
            <a:r>
              <a:rPr lang="en" sz="2800">
                <a:ea typeface="+mn-lt"/>
                <a:cs typeface="+mn-lt"/>
              </a:rPr>
              <a:t>Theory:</a:t>
            </a:r>
          </a:p>
          <a:p>
            <a:r>
              <a:rPr lang="en" b="1">
                <a:ea typeface="+mn-lt"/>
                <a:cs typeface="+mn-lt"/>
              </a:rPr>
              <a:t>Thrust</a:t>
            </a:r>
            <a:r>
              <a:rPr lang="en">
                <a:ea typeface="+mn-lt"/>
                <a:cs typeface="+mn-lt"/>
              </a:rPr>
              <a:t> – The force acting on an object perpendicular to the surface.</a:t>
            </a:r>
          </a:p>
          <a:p>
            <a:r>
              <a:rPr lang="en" b="1">
                <a:ea typeface="+mn-lt"/>
                <a:cs typeface="+mn-lt"/>
              </a:rPr>
              <a:t>Lift</a:t>
            </a:r>
            <a:r>
              <a:rPr lang="en">
                <a:ea typeface="+mn-lt"/>
                <a:cs typeface="+mn-lt"/>
              </a:rPr>
              <a:t> – The force that directly opposes the weight of the aircraft.</a:t>
            </a:r>
          </a:p>
          <a:p>
            <a:r>
              <a:rPr lang="en" b="1">
                <a:ea typeface="+mn-lt"/>
                <a:cs typeface="+mn-lt"/>
              </a:rPr>
              <a:t>Drag – </a:t>
            </a:r>
            <a:r>
              <a:rPr lang="en">
                <a:ea typeface="+mn-lt"/>
                <a:cs typeface="+mn-lt"/>
              </a:rPr>
              <a:t>The force acting opposite to the relative motion of any object moving.</a:t>
            </a:r>
          </a:p>
          <a:p>
            <a:r>
              <a:rPr lang="en">
                <a:ea typeface="+mn-lt"/>
                <a:cs typeface="+mn-lt"/>
              </a:rPr>
              <a:t>Dimension of Newton - M</a:t>
            </a:r>
            <a:r>
              <a:rPr lang="en" baseline="30000">
                <a:ea typeface="+mn-lt"/>
                <a:cs typeface="+mn-lt"/>
              </a:rPr>
              <a:t>1</a:t>
            </a:r>
            <a:r>
              <a:rPr lang="en">
                <a:ea typeface="+mn-lt"/>
                <a:cs typeface="+mn-lt"/>
              </a:rPr>
              <a:t> L</a:t>
            </a:r>
            <a:r>
              <a:rPr lang="en" baseline="30000">
                <a:ea typeface="+mn-lt"/>
                <a:cs typeface="+mn-lt"/>
              </a:rPr>
              <a:t>1</a:t>
            </a:r>
            <a:r>
              <a:rPr lang="en">
                <a:ea typeface="+mn-lt"/>
                <a:cs typeface="+mn-lt"/>
              </a:rPr>
              <a:t> T</a:t>
            </a:r>
            <a:r>
              <a:rPr lang="en" baseline="30000">
                <a:ea typeface="+mn-lt"/>
                <a:cs typeface="+mn-lt"/>
              </a:rPr>
              <a:t>-2</a:t>
            </a:r>
            <a:endParaRPr lang="en">
              <a:ea typeface="+mn-lt"/>
              <a:cs typeface="+mn-lt"/>
            </a:endParaRPr>
          </a:p>
          <a:p>
            <a:r>
              <a:rPr lang="en" b="1">
                <a:ea typeface="+mn-lt"/>
                <a:cs typeface="+mn-lt"/>
              </a:rPr>
              <a:t>Torque</a:t>
            </a:r>
            <a:r>
              <a:rPr lang="en">
                <a:ea typeface="+mn-lt"/>
                <a:cs typeface="+mn-lt"/>
              </a:rPr>
              <a:t> – The twisting force that tends to cause rotation.</a:t>
            </a:r>
          </a:p>
          <a:p>
            <a:pPr algn="ctr"/>
            <a:r>
              <a:rPr lang="en" b="1">
                <a:ea typeface="+mn-lt"/>
                <a:cs typeface="+mn-lt"/>
              </a:rPr>
              <a:t>τ = </a:t>
            </a:r>
            <a:r>
              <a:rPr lang="en" b="1" err="1">
                <a:ea typeface="+mn-lt"/>
                <a:cs typeface="+mn-lt"/>
              </a:rPr>
              <a:t>rFsin</a:t>
            </a:r>
            <a:r>
              <a:rPr lang="en" b="1">
                <a:ea typeface="+mn-lt"/>
                <a:cs typeface="+mn-lt"/>
              </a:rPr>
              <a:t>⁡𝜃</a:t>
            </a:r>
          </a:p>
          <a:p>
            <a:r>
              <a:rPr lang="en">
                <a:ea typeface="+mn-lt"/>
                <a:cs typeface="+mn-lt"/>
              </a:rPr>
              <a:t>Dimension of Newton meter - M L</a:t>
            </a:r>
            <a:r>
              <a:rPr lang="en" baseline="30000">
                <a:ea typeface="+mn-lt"/>
                <a:cs typeface="+mn-lt"/>
              </a:rPr>
              <a:t>2</a:t>
            </a:r>
            <a:r>
              <a:rPr lang="en">
                <a:ea typeface="+mn-lt"/>
                <a:cs typeface="+mn-lt"/>
              </a:rPr>
              <a:t>T</a:t>
            </a:r>
            <a:r>
              <a:rPr lang="en" baseline="30000">
                <a:ea typeface="+mn-lt"/>
                <a:cs typeface="+mn-lt"/>
              </a:rPr>
              <a:t>−2</a:t>
            </a:r>
            <a:endParaRPr lang="en"/>
          </a:p>
        </p:txBody>
      </p:sp>
      <p:sp>
        <p:nvSpPr>
          <p:cNvPr id="4" name="TextBox 3">
            <a:extLst>
              <a:ext uri="{FF2B5EF4-FFF2-40B4-BE49-F238E27FC236}">
                <a16:creationId xmlns:a16="http://schemas.microsoft.com/office/drawing/2014/main" id="{FAA7524E-9EBB-0D87-5EA8-A23DC70CA899}"/>
              </a:ext>
            </a:extLst>
          </p:cNvPr>
          <p:cNvSpPr txBox="1"/>
          <p:nvPr/>
        </p:nvSpPr>
        <p:spPr>
          <a:xfrm>
            <a:off x="5460513" y="4990787"/>
            <a:ext cx="229616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Bembo"/>
                <a:cs typeface="Segoe UI"/>
              </a:rPr>
              <a:t>Here, </a:t>
            </a:r>
          </a:p>
          <a:p>
            <a:r>
              <a:rPr lang="en-US" sz="1600">
                <a:latin typeface="Bembo"/>
                <a:cs typeface="Segoe UI"/>
              </a:rPr>
              <a:t>r is the radius </a:t>
            </a:r>
          </a:p>
          <a:p>
            <a:r>
              <a:rPr lang="en-US" sz="1600">
                <a:latin typeface="Bembo"/>
                <a:cs typeface="Segoe UI"/>
              </a:rPr>
              <a:t>F is the force </a:t>
            </a:r>
          </a:p>
          <a:p>
            <a:r>
              <a:rPr lang="en-US" sz="1600">
                <a:latin typeface="Bembo"/>
                <a:cs typeface="Segoe UI"/>
              </a:rPr>
              <a:t>θ is the angle between F and lever arm </a:t>
            </a:r>
          </a:p>
        </p:txBody>
      </p:sp>
      <p:pic>
        <p:nvPicPr>
          <p:cNvPr id="5" name="Picture 5" descr="Logo, company name&#10;&#10;Description automatically generated">
            <a:extLst>
              <a:ext uri="{FF2B5EF4-FFF2-40B4-BE49-F238E27FC236}">
                <a16:creationId xmlns:a16="http://schemas.microsoft.com/office/drawing/2014/main" id="{7539DA02-3134-D663-AFAF-75E81F6B1FD0}"/>
              </a:ext>
            </a:extLst>
          </p:cNvPr>
          <p:cNvPicPr>
            <a:picLocks noChangeAspect="1"/>
          </p:cNvPicPr>
          <p:nvPr/>
        </p:nvPicPr>
        <p:blipFill>
          <a:blip r:embed="rId2"/>
          <a:stretch>
            <a:fillRect/>
          </a:stretch>
        </p:blipFill>
        <p:spPr>
          <a:xfrm>
            <a:off x="7897660" y="2495737"/>
            <a:ext cx="3588707" cy="2398881"/>
          </a:xfrm>
          <a:prstGeom prst="rect">
            <a:avLst/>
          </a:prstGeom>
        </p:spPr>
      </p:pic>
    </p:spTree>
    <p:extLst>
      <p:ext uri="{BB962C8B-B14F-4D97-AF65-F5344CB8AC3E}">
        <p14:creationId xmlns:p14="http://schemas.microsoft.com/office/powerpoint/2010/main" val="2407951440"/>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32EBA-D76C-B945-5938-3BAD5EA047D3}"/>
              </a:ext>
            </a:extLst>
          </p:cNvPr>
          <p:cNvSpPr>
            <a:spLocks noGrp="1"/>
          </p:cNvSpPr>
          <p:nvPr>
            <p:ph type="title"/>
          </p:nvPr>
        </p:nvSpPr>
        <p:spPr>
          <a:xfrm>
            <a:off x="1028700" y="2390140"/>
            <a:ext cx="10134600" cy="1288489"/>
          </a:xfrm>
        </p:spPr>
        <p:txBody>
          <a:bodyPr/>
          <a:lstStyle/>
          <a:p>
            <a:pPr algn="ctr"/>
            <a:r>
              <a:rPr lang="en-US" dirty="0"/>
              <a:t>Thank you</a:t>
            </a:r>
          </a:p>
        </p:txBody>
      </p:sp>
    </p:spTree>
    <p:extLst>
      <p:ext uri="{BB962C8B-B14F-4D97-AF65-F5344CB8AC3E}">
        <p14:creationId xmlns:p14="http://schemas.microsoft.com/office/powerpoint/2010/main" val="266763194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B83B8-3858-54F1-DA7B-0005A06E594A}"/>
              </a:ext>
            </a:extLst>
          </p:cNvPr>
          <p:cNvSpPr>
            <a:spLocks noGrp="1"/>
          </p:cNvSpPr>
          <p:nvPr>
            <p:ph type="title"/>
          </p:nvPr>
        </p:nvSpPr>
        <p:spPr>
          <a:xfrm>
            <a:off x="1028700" y="243736"/>
            <a:ext cx="10134600" cy="1288489"/>
          </a:xfrm>
        </p:spPr>
        <p:txBody>
          <a:bodyPr/>
          <a:lstStyle/>
          <a:p>
            <a:r>
              <a:rPr lang="en-US"/>
              <a:t>Torque Balancing</a:t>
            </a:r>
          </a:p>
        </p:txBody>
      </p:sp>
      <p:sp>
        <p:nvSpPr>
          <p:cNvPr id="3" name="Content Placeholder 2">
            <a:extLst>
              <a:ext uri="{FF2B5EF4-FFF2-40B4-BE49-F238E27FC236}">
                <a16:creationId xmlns:a16="http://schemas.microsoft.com/office/drawing/2014/main" id="{FED3C614-D296-0FC9-BEB7-95B0155F48CB}"/>
              </a:ext>
            </a:extLst>
          </p:cNvPr>
          <p:cNvSpPr>
            <a:spLocks noGrp="1"/>
          </p:cNvSpPr>
          <p:nvPr>
            <p:ph idx="1"/>
          </p:nvPr>
        </p:nvSpPr>
        <p:spPr>
          <a:xfrm>
            <a:off x="1028700" y="1796561"/>
            <a:ext cx="10134600" cy="4491259"/>
          </a:xfrm>
        </p:spPr>
        <p:txBody>
          <a:bodyPr vert="horz" lIns="91440" tIns="45720" rIns="91440" bIns="45720" rtlCol="0" anchor="t">
            <a:normAutofit/>
          </a:bodyPr>
          <a:lstStyle/>
          <a:p>
            <a:pPr marL="342900" indent="-342900">
              <a:lnSpc>
                <a:spcPct val="150000"/>
              </a:lnSpc>
              <a:buFont typeface="Arial"/>
              <a:buChar char="•"/>
            </a:pPr>
            <a:r>
              <a:rPr lang="en">
                <a:ea typeface="+mn-lt"/>
                <a:cs typeface="+mn-lt"/>
              </a:rPr>
              <a:t>Most Multi-Rotor drones use even number of propellers, this is an easy way to balance the net Torque created by the propellers.</a:t>
            </a:r>
            <a:endParaRPr lang="en-US"/>
          </a:p>
          <a:p>
            <a:pPr marL="342900" indent="-342900">
              <a:lnSpc>
                <a:spcPct val="150000"/>
              </a:lnSpc>
              <a:buFont typeface="Arial"/>
              <a:buChar char="•"/>
            </a:pPr>
            <a:r>
              <a:rPr lang="en">
                <a:ea typeface="+mn-lt"/>
                <a:cs typeface="+mn-lt"/>
              </a:rPr>
              <a:t>In accordance to Newtons 3</a:t>
            </a:r>
            <a:r>
              <a:rPr lang="en" baseline="30000">
                <a:ea typeface="+mn-lt"/>
                <a:cs typeface="+mn-lt"/>
              </a:rPr>
              <a:t>rd</a:t>
            </a:r>
            <a:r>
              <a:rPr lang="en">
                <a:ea typeface="+mn-lt"/>
                <a:cs typeface="+mn-lt"/>
              </a:rPr>
              <a:t> Law the propeller rotation generates a torque opposite of its own onto the body of the drone, if this torque is not dealt with it will lead to instability.</a:t>
            </a:r>
          </a:p>
          <a:p>
            <a:pPr marL="342900" indent="-342900">
              <a:lnSpc>
                <a:spcPct val="150000"/>
              </a:lnSpc>
              <a:buFont typeface="Arial"/>
              <a:buChar char="•"/>
            </a:pPr>
            <a:r>
              <a:rPr lang="en">
                <a:ea typeface="+mn-lt"/>
                <a:cs typeface="+mn-lt"/>
              </a:rPr>
              <a:t>An easy way to deal with this torque is to use an additional propeller that rotates in the opposite direction equivalent to the first one, similarly this imbues an equivalent torque in the drone that cancels the prior propeller’s caused torque.</a:t>
            </a:r>
          </a:p>
          <a:p>
            <a:pPr marL="342900" indent="-342900">
              <a:lnSpc>
                <a:spcPct val="150000"/>
              </a:lnSpc>
              <a:buFont typeface="Arial"/>
              <a:buChar char="•"/>
            </a:pPr>
            <a:r>
              <a:rPr lang="en">
                <a:ea typeface="+mn-lt"/>
                <a:cs typeface="+mn-lt"/>
              </a:rPr>
              <a:t>Hence, the pair of propeller’s torque balance out and the net torque on the drones body is zero.</a:t>
            </a:r>
          </a:p>
        </p:txBody>
      </p:sp>
    </p:spTree>
    <p:extLst>
      <p:ext uri="{BB962C8B-B14F-4D97-AF65-F5344CB8AC3E}">
        <p14:creationId xmlns:p14="http://schemas.microsoft.com/office/powerpoint/2010/main" val="198378541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5">
            <a:extLst>
              <a:ext uri="{FF2B5EF4-FFF2-40B4-BE49-F238E27FC236}">
                <a16:creationId xmlns:a16="http://schemas.microsoft.com/office/drawing/2014/main" id="{48EF695B-E7DE-4164-862A-9CD06DFB0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F45C2C-69B7-565E-4277-FE89322985C1}"/>
              </a:ext>
            </a:extLst>
          </p:cNvPr>
          <p:cNvSpPr>
            <a:spLocks noGrp="1"/>
          </p:cNvSpPr>
          <p:nvPr>
            <p:ph type="title"/>
          </p:nvPr>
        </p:nvSpPr>
        <p:spPr>
          <a:xfrm>
            <a:off x="1038883" y="1000366"/>
            <a:ext cx="3995397" cy="1239627"/>
          </a:xfrm>
        </p:spPr>
        <p:txBody>
          <a:bodyPr anchor="b">
            <a:normAutofit/>
          </a:bodyPr>
          <a:lstStyle/>
          <a:p>
            <a:pPr algn="ctr"/>
            <a:r>
              <a:rPr lang="en-US"/>
              <a:t>Drone Convention</a:t>
            </a:r>
          </a:p>
        </p:txBody>
      </p:sp>
      <p:sp>
        <p:nvSpPr>
          <p:cNvPr id="3" name="Content Placeholder 2">
            <a:extLst>
              <a:ext uri="{FF2B5EF4-FFF2-40B4-BE49-F238E27FC236}">
                <a16:creationId xmlns:a16="http://schemas.microsoft.com/office/drawing/2014/main" id="{555E87B6-ADFE-DCDA-8D6B-1A8CFC1D2EA2}"/>
              </a:ext>
            </a:extLst>
          </p:cNvPr>
          <p:cNvSpPr>
            <a:spLocks noGrp="1"/>
          </p:cNvSpPr>
          <p:nvPr>
            <p:ph idx="1"/>
          </p:nvPr>
        </p:nvSpPr>
        <p:spPr>
          <a:xfrm>
            <a:off x="1096144" y="2884395"/>
            <a:ext cx="3862062" cy="2469140"/>
          </a:xfrm>
        </p:spPr>
        <p:txBody>
          <a:bodyPr vert="horz" lIns="91440" tIns="45720" rIns="91440" bIns="45720" rtlCol="0">
            <a:normAutofit/>
          </a:bodyPr>
          <a:lstStyle/>
          <a:p>
            <a:pPr algn="ctr">
              <a:lnSpc>
                <a:spcPct val="100000"/>
              </a:lnSpc>
            </a:pPr>
            <a:r>
              <a:rPr lang="en">
                <a:ea typeface="+mn-lt"/>
                <a:cs typeface="+mn-lt"/>
              </a:rPr>
              <a:t>It is important to note that the propellers are designed to push air in the same direction (downwards) regardless of the direction of rotation of the propeller. </a:t>
            </a:r>
            <a:endParaRPr lang="en-US">
              <a:ea typeface="+mn-lt"/>
              <a:cs typeface="+mn-lt"/>
            </a:endParaRPr>
          </a:p>
          <a:p>
            <a:pPr algn="ctr">
              <a:lnSpc>
                <a:spcPct val="100000"/>
              </a:lnSpc>
            </a:pPr>
            <a:r>
              <a:rPr lang="en">
                <a:ea typeface="+mn-lt"/>
                <a:cs typeface="+mn-lt"/>
              </a:rPr>
              <a:t>For our equations we are going to neglect drag.</a:t>
            </a:r>
            <a:endParaRPr lang="en-US">
              <a:ea typeface="+mn-lt"/>
              <a:cs typeface="+mn-lt"/>
            </a:endParaRPr>
          </a:p>
        </p:txBody>
      </p:sp>
      <p:pic>
        <p:nvPicPr>
          <p:cNvPr id="4" name="Picture 4" descr="Shape, circle&#10;&#10;Description automatically generated">
            <a:extLst>
              <a:ext uri="{FF2B5EF4-FFF2-40B4-BE49-F238E27FC236}">
                <a16:creationId xmlns:a16="http://schemas.microsoft.com/office/drawing/2014/main" id="{9FD49339-F185-61F9-6822-FA9745F7E7CA}"/>
              </a:ext>
            </a:extLst>
          </p:cNvPr>
          <p:cNvPicPr>
            <a:picLocks noChangeAspect="1"/>
          </p:cNvPicPr>
          <p:nvPr/>
        </p:nvPicPr>
        <p:blipFill>
          <a:blip r:embed="rId2"/>
          <a:stretch>
            <a:fillRect/>
          </a:stretch>
        </p:blipFill>
        <p:spPr>
          <a:xfrm>
            <a:off x="8360378" y="431626"/>
            <a:ext cx="3028616" cy="2916421"/>
          </a:xfrm>
          <a:prstGeom prst="rect">
            <a:avLst/>
          </a:prstGeom>
        </p:spPr>
      </p:pic>
      <p:grpSp>
        <p:nvGrpSpPr>
          <p:cNvPr id="13" name="Group 12">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2543656"/>
            <a:ext cx="867485" cy="115439"/>
            <a:chOff x="8910933" y="1861308"/>
            <a:chExt cx="867485" cy="115439"/>
          </a:xfrm>
        </p:grpSpPr>
        <p:sp>
          <p:nvSpPr>
            <p:cNvPr id="14" name="Rectangle 13">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5" name="Picture 5" descr="Diagram&#10;&#10;Description automatically generated">
            <a:extLst>
              <a:ext uri="{FF2B5EF4-FFF2-40B4-BE49-F238E27FC236}">
                <a16:creationId xmlns:a16="http://schemas.microsoft.com/office/drawing/2014/main" id="{1D85BE9D-816F-75BA-4417-980E5AA602C2}"/>
              </a:ext>
            </a:extLst>
          </p:cNvPr>
          <p:cNvPicPr>
            <a:picLocks noChangeAspect="1"/>
          </p:cNvPicPr>
          <p:nvPr/>
        </p:nvPicPr>
        <p:blipFill>
          <a:blip r:embed="rId3"/>
          <a:stretch>
            <a:fillRect/>
          </a:stretch>
        </p:blipFill>
        <p:spPr>
          <a:xfrm>
            <a:off x="8356948" y="3578801"/>
            <a:ext cx="3035474" cy="3030237"/>
          </a:xfrm>
          <a:prstGeom prst="rect">
            <a:avLst/>
          </a:prstGeom>
        </p:spPr>
      </p:pic>
      <p:sp>
        <p:nvSpPr>
          <p:cNvPr id="7" name="Title 1">
            <a:extLst>
              <a:ext uri="{FF2B5EF4-FFF2-40B4-BE49-F238E27FC236}">
                <a16:creationId xmlns:a16="http://schemas.microsoft.com/office/drawing/2014/main" id="{6D44FB29-ABD1-BA63-F750-66FBBE5B5B6E}"/>
              </a:ext>
            </a:extLst>
          </p:cNvPr>
          <p:cNvSpPr txBox="1">
            <a:spLocks/>
          </p:cNvSpPr>
          <p:nvPr/>
        </p:nvSpPr>
        <p:spPr>
          <a:xfrm>
            <a:off x="4823831" y="996191"/>
            <a:ext cx="3995397" cy="1239627"/>
          </a:xfrm>
          <a:prstGeom prst="rect">
            <a:avLst/>
          </a:prstGeom>
        </p:spPr>
        <p:txBody>
          <a:bodyPr vert="horz" lIns="91440" tIns="45720" rIns="91440" bIns="45720" rtlCol="0" anchor="b">
            <a:norm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a:t>Top View</a:t>
            </a:r>
          </a:p>
        </p:txBody>
      </p:sp>
      <p:sp>
        <p:nvSpPr>
          <p:cNvPr id="8" name="Title 1">
            <a:extLst>
              <a:ext uri="{FF2B5EF4-FFF2-40B4-BE49-F238E27FC236}">
                <a16:creationId xmlns:a16="http://schemas.microsoft.com/office/drawing/2014/main" id="{C0723A52-31F1-B95B-1662-57F34C00414E}"/>
              </a:ext>
            </a:extLst>
          </p:cNvPr>
          <p:cNvSpPr txBox="1">
            <a:spLocks/>
          </p:cNvSpPr>
          <p:nvPr/>
        </p:nvSpPr>
        <p:spPr>
          <a:xfrm>
            <a:off x="4886461" y="3929368"/>
            <a:ext cx="3995397" cy="1239627"/>
          </a:xfrm>
          <a:prstGeom prst="rect">
            <a:avLst/>
          </a:prstGeom>
        </p:spPr>
        <p:txBody>
          <a:bodyPr vert="horz" lIns="91440" tIns="45720" rIns="91440" bIns="45720" rtlCol="0" anchor="b">
            <a:norm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a:t>Side View</a:t>
            </a:r>
          </a:p>
        </p:txBody>
      </p:sp>
    </p:spTree>
    <p:extLst>
      <p:ext uri="{BB962C8B-B14F-4D97-AF65-F5344CB8AC3E}">
        <p14:creationId xmlns:p14="http://schemas.microsoft.com/office/powerpoint/2010/main" val="339270487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986420D-383D-9A8F-811D-D08F7FD5D63F}"/>
              </a:ext>
            </a:extLst>
          </p:cNvPr>
          <p:cNvSpPr txBox="1">
            <a:spLocks/>
          </p:cNvSpPr>
          <p:nvPr/>
        </p:nvSpPr>
        <p:spPr>
          <a:xfrm>
            <a:off x="1187584" y="900551"/>
            <a:ext cx="10386034" cy="5397864"/>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a:ea typeface="+mn-lt"/>
                <a:cs typeface="+mn-lt"/>
              </a:rPr>
              <a:t>The individual thrusts generated by our drones will be obtained using,</a:t>
            </a:r>
            <a:endParaRPr lang="en-US">
              <a:ea typeface="+mn-lt"/>
              <a:cs typeface="+mn-lt"/>
            </a:endParaRPr>
          </a:p>
          <a:p>
            <a:pPr algn="ctr"/>
            <a:r>
              <a:rPr lang="en" err="1">
                <a:ea typeface="+mn-lt"/>
                <a:cs typeface="+mn-lt"/>
              </a:rPr>
              <a:t>Ti</a:t>
            </a:r>
            <a:r>
              <a:rPr lang="en">
                <a:ea typeface="+mn-lt"/>
                <a:cs typeface="+mn-lt"/>
              </a:rPr>
              <a:t> = ρ A v</a:t>
            </a:r>
            <a:r>
              <a:rPr lang="en" baseline="30000">
                <a:ea typeface="+mn-lt"/>
                <a:cs typeface="+mn-lt"/>
              </a:rPr>
              <a:t>2</a:t>
            </a:r>
            <a:r>
              <a:rPr lang="en" baseline="-25000">
                <a:ea typeface="+mn-lt"/>
                <a:cs typeface="+mn-lt"/>
              </a:rPr>
              <a:t>i</a:t>
            </a:r>
          </a:p>
          <a:p>
            <a:pPr>
              <a:lnSpc>
                <a:spcPct val="100000"/>
              </a:lnSpc>
            </a:pPr>
            <a:r>
              <a:rPr lang="en">
                <a:ea typeface="+mn-lt"/>
                <a:cs typeface="+mn-lt"/>
              </a:rPr>
              <a:t>The collective Lift force is given by,,</a:t>
            </a:r>
          </a:p>
          <a:p>
            <a:pPr algn="ctr">
              <a:lnSpc>
                <a:spcPct val="100000"/>
              </a:lnSpc>
            </a:pPr>
            <a:r>
              <a:rPr lang="en">
                <a:ea typeface="+mn-lt"/>
                <a:cs typeface="+mn-lt"/>
              </a:rPr>
              <a:t>L = </a:t>
            </a:r>
            <a:r>
              <a:rPr lang="en" err="1">
                <a:ea typeface="+mn-lt"/>
                <a:cs typeface="+mn-lt"/>
              </a:rPr>
              <a:t>Tnet</a:t>
            </a:r>
            <a:r>
              <a:rPr lang="en">
                <a:ea typeface="+mn-lt"/>
                <a:cs typeface="+mn-lt"/>
              </a:rPr>
              <a:t>=ρA∑</a:t>
            </a:r>
            <a:r>
              <a:rPr lang="en" baseline="30000">
                <a:ea typeface="+mn-lt"/>
                <a:cs typeface="+mn-lt"/>
              </a:rPr>
              <a:t>4</a:t>
            </a:r>
            <a:r>
              <a:rPr lang="en" baseline="-25000">
                <a:ea typeface="+mn-lt"/>
                <a:cs typeface="+mn-lt"/>
              </a:rPr>
              <a:t>i=1</a:t>
            </a:r>
            <a:r>
              <a:rPr lang="en">
                <a:ea typeface="+mn-lt"/>
                <a:cs typeface="+mn-lt"/>
              </a:rPr>
              <a:t>v</a:t>
            </a:r>
            <a:r>
              <a:rPr lang="en" baseline="30000">
                <a:ea typeface="+mn-lt"/>
                <a:cs typeface="+mn-lt"/>
              </a:rPr>
              <a:t>2</a:t>
            </a:r>
            <a:r>
              <a:rPr lang="en" baseline="-25000">
                <a:ea typeface="+mn-lt"/>
                <a:cs typeface="+mn-lt"/>
              </a:rPr>
              <a:t>i</a:t>
            </a:r>
          </a:p>
          <a:p>
            <a:pPr>
              <a:lnSpc>
                <a:spcPct val="100000"/>
              </a:lnSpc>
            </a:pPr>
            <a:endParaRPr lang="en-US"/>
          </a:p>
          <a:p>
            <a:pPr>
              <a:lnSpc>
                <a:spcPct val="100000"/>
              </a:lnSpc>
            </a:pPr>
            <a:endParaRPr lang="en-US"/>
          </a:p>
          <a:p>
            <a:pPr>
              <a:lnSpc>
                <a:spcPct val="100000"/>
              </a:lnSpc>
            </a:pPr>
            <a:endParaRPr lang="en-US"/>
          </a:p>
          <a:p>
            <a:pPr>
              <a:lnSpc>
                <a:spcPct val="100000"/>
              </a:lnSpc>
            </a:pPr>
            <a:endParaRPr lang="en-US"/>
          </a:p>
          <a:p>
            <a:pPr>
              <a:lnSpc>
                <a:spcPct val="100000"/>
              </a:lnSpc>
            </a:pPr>
            <a:r>
              <a:rPr lang="en-US"/>
              <a:t>The Weight is given by,</a:t>
            </a:r>
          </a:p>
          <a:p>
            <a:pPr algn="ctr">
              <a:lnSpc>
                <a:spcPct val="100000"/>
              </a:lnSpc>
            </a:pPr>
            <a:r>
              <a:rPr lang="en-US">
                <a:ea typeface="+mn-lt"/>
                <a:cs typeface="+mn-lt"/>
              </a:rPr>
              <a:t>W = mg</a:t>
            </a:r>
          </a:p>
        </p:txBody>
      </p:sp>
      <p:sp>
        <p:nvSpPr>
          <p:cNvPr id="2" name="TextBox 1">
            <a:extLst>
              <a:ext uri="{FF2B5EF4-FFF2-40B4-BE49-F238E27FC236}">
                <a16:creationId xmlns:a16="http://schemas.microsoft.com/office/drawing/2014/main" id="{A65C79CE-EC7A-D3B4-F65E-7E34C9EE2997}"/>
              </a:ext>
            </a:extLst>
          </p:cNvPr>
          <p:cNvSpPr txBox="1"/>
          <p:nvPr/>
        </p:nvSpPr>
        <p:spPr>
          <a:xfrm>
            <a:off x="4886960" y="2773680"/>
            <a:ext cx="4419600" cy="16466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100">
              <a:latin typeface="Segoe UI"/>
              <a:cs typeface="Segoe UI"/>
            </a:endParaRPr>
          </a:p>
          <a:p>
            <a:r>
              <a:rPr lang="en-US">
                <a:latin typeface="Bembo"/>
                <a:cs typeface="Segoe UI"/>
              </a:rPr>
              <a:t>Here,  </a:t>
            </a:r>
          </a:p>
          <a:p>
            <a:r>
              <a:rPr lang="en-US">
                <a:latin typeface="Bembo"/>
                <a:cs typeface="Segoe UI"/>
              </a:rPr>
              <a:t>‘</a:t>
            </a:r>
            <a:r>
              <a:rPr lang="en-US" err="1">
                <a:latin typeface="Bembo"/>
                <a:cs typeface="Segoe UI"/>
              </a:rPr>
              <a:t>i</a:t>
            </a:r>
            <a:r>
              <a:rPr lang="en-US">
                <a:latin typeface="Bembo"/>
                <a:cs typeface="Segoe UI"/>
              </a:rPr>
              <a:t>’ refers to the </a:t>
            </a:r>
            <a:r>
              <a:rPr lang="en-US" err="1">
                <a:latin typeface="Bembo"/>
                <a:cs typeface="Segoe UI"/>
              </a:rPr>
              <a:t>ith</a:t>
            </a:r>
            <a:r>
              <a:rPr lang="en-US">
                <a:latin typeface="Bembo"/>
                <a:cs typeface="Segoe UI"/>
              </a:rPr>
              <a:t> propeller </a:t>
            </a:r>
          </a:p>
          <a:p>
            <a:r>
              <a:rPr lang="en-US">
                <a:latin typeface="Bembo"/>
                <a:cs typeface="Segoe UI"/>
              </a:rPr>
              <a:t>A is the cross-sectional area of the propeller </a:t>
            </a:r>
          </a:p>
          <a:p>
            <a:r>
              <a:rPr lang="en-US">
                <a:latin typeface="Bembo"/>
                <a:cs typeface="Segoe UI"/>
              </a:rPr>
              <a:t>ρ is the density of air </a:t>
            </a:r>
          </a:p>
          <a:p>
            <a:r>
              <a:rPr lang="en-US">
                <a:latin typeface="Bembo"/>
                <a:cs typeface="Segoe UI"/>
              </a:rPr>
              <a:t>v is the velocity </a:t>
            </a:r>
          </a:p>
        </p:txBody>
      </p:sp>
    </p:spTree>
    <p:extLst>
      <p:ext uri="{BB962C8B-B14F-4D97-AF65-F5344CB8AC3E}">
        <p14:creationId xmlns:p14="http://schemas.microsoft.com/office/powerpoint/2010/main" val="149769785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45F5C3-2E7F-9EE0-1235-E366DA74D6E0}"/>
              </a:ext>
            </a:extLst>
          </p:cNvPr>
          <p:cNvSpPr>
            <a:spLocks noGrp="1"/>
          </p:cNvSpPr>
          <p:nvPr>
            <p:ph idx="1"/>
          </p:nvPr>
        </p:nvSpPr>
        <p:spPr/>
        <p:txBody>
          <a:bodyPr vert="horz" lIns="91440" tIns="45720" rIns="91440" bIns="45720" rtlCol="0" anchor="t">
            <a:normAutofit/>
          </a:bodyPr>
          <a:lstStyle/>
          <a:p>
            <a:pPr marL="457200" indent="-457200">
              <a:lnSpc>
                <a:spcPct val="150000"/>
              </a:lnSpc>
              <a:buAutoNum type="arabicPeriod"/>
            </a:pPr>
            <a:r>
              <a:rPr lang="en-US" sz="2400"/>
              <a:t>Hovering</a:t>
            </a:r>
          </a:p>
          <a:p>
            <a:pPr marL="457200" indent="-457200">
              <a:lnSpc>
                <a:spcPct val="150000"/>
              </a:lnSpc>
              <a:buAutoNum type="arabicPeriod"/>
            </a:pPr>
            <a:r>
              <a:rPr lang="en-US" sz="2400">
                <a:ea typeface="+mn-lt"/>
                <a:cs typeface="+mn-lt"/>
              </a:rPr>
              <a:t>Ascent and Descent</a:t>
            </a:r>
          </a:p>
          <a:p>
            <a:pPr marL="457200" indent="-457200">
              <a:lnSpc>
                <a:spcPct val="150000"/>
              </a:lnSpc>
              <a:buAutoNum type="arabicPeriod"/>
            </a:pPr>
            <a:r>
              <a:rPr lang="en-US" sz="2400">
                <a:ea typeface="+mn-lt"/>
                <a:cs typeface="+mn-lt"/>
              </a:rPr>
              <a:t>Forward and Backward Motion</a:t>
            </a:r>
          </a:p>
          <a:p>
            <a:pPr marL="457200" indent="-457200">
              <a:lnSpc>
                <a:spcPct val="150000"/>
              </a:lnSpc>
              <a:buAutoNum type="arabicPeriod"/>
            </a:pPr>
            <a:r>
              <a:rPr lang="en-US" sz="2400">
                <a:ea typeface="+mn-lt"/>
                <a:cs typeface="+mn-lt"/>
              </a:rPr>
              <a:t>Left and Right Motion</a:t>
            </a:r>
          </a:p>
          <a:p>
            <a:pPr marL="457200" indent="-457200">
              <a:lnSpc>
                <a:spcPct val="150000"/>
              </a:lnSpc>
              <a:buAutoNum type="arabicPeriod"/>
            </a:pPr>
            <a:r>
              <a:rPr lang="en-US" sz="2400">
                <a:ea typeface="+mn-lt"/>
                <a:cs typeface="+mn-lt"/>
              </a:rPr>
              <a:t>Left (Anticlockwise) and Right (Clockwise) Rotation</a:t>
            </a:r>
          </a:p>
        </p:txBody>
      </p:sp>
      <p:sp>
        <p:nvSpPr>
          <p:cNvPr id="5" name="Title 1">
            <a:extLst>
              <a:ext uri="{FF2B5EF4-FFF2-40B4-BE49-F238E27FC236}">
                <a16:creationId xmlns:a16="http://schemas.microsoft.com/office/drawing/2014/main" id="{984DA9E7-726E-BFA8-5DD6-D927E4966ABF}"/>
              </a:ext>
            </a:extLst>
          </p:cNvPr>
          <p:cNvSpPr>
            <a:spLocks noGrp="1"/>
          </p:cNvSpPr>
          <p:nvPr/>
        </p:nvSpPr>
        <p:spPr>
          <a:xfrm>
            <a:off x="1025438" y="527598"/>
            <a:ext cx="10134600" cy="1288489"/>
          </a:xfrm>
          <a:prstGeom prst="rect">
            <a:avLst/>
          </a:prstGeom>
        </p:spPr>
        <p:txBody>
          <a:bodyPr vert="horz" lIns="91440" tIns="45720" rIns="91440" bIns="45720" rtlCol="0" anchor="b">
            <a:norm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r>
              <a:rPr lang="en-US" sz="3600"/>
              <a:t>Fight </a:t>
            </a:r>
            <a:r>
              <a:rPr lang="en-US" sz="3600">
                <a:ea typeface="+mj-lt"/>
                <a:cs typeface="+mj-lt"/>
              </a:rPr>
              <a:t>Maneuvers</a:t>
            </a:r>
            <a:endParaRPr lang="en-US" sz="3600"/>
          </a:p>
        </p:txBody>
      </p:sp>
    </p:spTree>
    <p:extLst>
      <p:ext uri="{BB962C8B-B14F-4D97-AF65-F5344CB8AC3E}">
        <p14:creationId xmlns:p14="http://schemas.microsoft.com/office/powerpoint/2010/main" val="231621775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9F9EC5-8E52-936F-FB76-84B75980D793}"/>
              </a:ext>
            </a:extLst>
          </p:cNvPr>
          <p:cNvSpPr>
            <a:spLocks noGrp="1"/>
          </p:cNvSpPr>
          <p:nvPr>
            <p:ph type="title"/>
          </p:nvPr>
        </p:nvSpPr>
        <p:spPr>
          <a:xfrm>
            <a:off x="1112207" y="661270"/>
            <a:ext cx="10134600" cy="1288489"/>
          </a:xfrm>
        </p:spPr>
        <p:txBody>
          <a:bodyPr/>
          <a:lstStyle/>
          <a:p>
            <a:r>
              <a:rPr lang="en-US"/>
              <a:t>1. Hovering</a:t>
            </a:r>
          </a:p>
        </p:txBody>
      </p:sp>
      <p:sp>
        <p:nvSpPr>
          <p:cNvPr id="7" name="Title 4">
            <a:extLst>
              <a:ext uri="{FF2B5EF4-FFF2-40B4-BE49-F238E27FC236}">
                <a16:creationId xmlns:a16="http://schemas.microsoft.com/office/drawing/2014/main" id="{B457AA61-467A-570E-2E2E-F8D57A800672}"/>
              </a:ext>
            </a:extLst>
          </p:cNvPr>
          <p:cNvSpPr txBox="1">
            <a:spLocks/>
          </p:cNvSpPr>
          <p:nvPr/>
        </p:nvSpPr>
        <p:spPr>
          <a:xfrm>
            <a:off x="1024525" y="3235368"/>
            <a:ext cx="10134600" cy="714380"/>
          </a:xfrm>
          <a:prstGeom prst="rect">
            <a:avLst/>
          </a:prstGeom>
        </p:spPr>
        <p:txBody>
          <a:bodyPr vert="horz" lIns="91440" tIns="45720" rIns="91440" bIns="45720" rtlCol="0" anchor="b">
            <a:norm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r>
              <a:rPr lang="en-US"/>
              <a:t>2. </a:t>
            </a:r>
            <a:r>
              <a:rPr lang="en-US">
                <a:ea typeface="+mj-lt"/>
                <a:cs typeface="+mj-lt"/>
              </a:rPr>
              <a:t>Ascent and Descent</a:t>
            </a:r>
            <a:endParaRPr lang="en-US"/>
          </a:p>
        </p:txBody>
      </p:sp>
      <p:sp>
        <p:nvSpPr>
          <p:cNvPr id="8" name="TextBox 7">
            <a:extLst>
              <a:ext uri="{FF2B5EF4-FFF2-40B4-BE49-F238E27FC236}">
                <a16:creationId xmlns:a16="http://schemas.microsoft.com/office/drawing/2014/main" id="{D9B379F5-93A0-5B32-EAD1-FF52599BDEA1}"/>
              </a:ext>
            </a:extLst>
          </p:cNvPr>
          <p:cNvSpPr txBox="1"/>
          <p:nvPr/>
        </p:nvSpPr>
        <p:spPr>
          <a:xfrm>
            <a:off x="1112729" y="1958235"/>
            <a:ext cx="9820405"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rPr>
              <a:t>Hovering is the configuration of the drone in which it remains at the same point without any change in position or orientation. When the weight and the Lift are equal the drones vertical position remains the same.</a:t>
            </a:r>
            <a:endParaRPr lang="en-US" sz="1600">
              <a:latin typeface="Times New Roman"/>
              <a:cs typeface="Times New Roman"/>
            </a:endParaRPr>
          </a:p>
          <a:p>
            <a:endParaRPr lang="en-US" sz="1600">
              <a:latin typeface="Times New Roman"/>
              <a:ea typeface="+mn-lt"/>
              <a:cs typeface="Times New Roman"/>
            </a:endParaRPr>
          </a:p>
          <a:p>
            <a:pPr algn="ctr"/>
            <a:r>
              <a:rPr lang="en-US">
                <a:ea typeface="+mn-lt"/>
                <a:cs typeface="+mn-lt"/>
              </a:rPr>
              <a:t>upward force = downward force</a:t>
            </a:r>
          </a:p>
          <a:p>
            <a:pPr algn="ctr"/>
            <a:r>
              <a:rPr lang="en-US">
                <a:ea typeface="+mn-lt"/>
                <a:cs typeface="+mn-lt"/>
              </a:rPr>
              <a:t>L = W</a:t>
            </a:r>
          </a:p>
          <a:p>
            <a:endParaRPr lang="en-US" sz="1600">
              <a:latin typeface="Times New Roman"/>
              <a:cs typeface="Times New Roman"/>
            </a:endParaRPr>
          </a:p>
        </p:txBody>
      </p:sp>
      <p:sp>
        <p:nvSpPr>
          <p:cNvPr id="9" name="TextBox 8">
            <a:extLst>
              <a:ext uri="{FF2B5EF4-FFF2-40B4-BE49-F238E27FC236}">
                <a16:creationId xmlns:a16="http://schemas.microsoft.com/office/drawing/2014/main" id="{DCB58AD9-1515-303A-584F-AE7E953277AA}"/>
              </a:ext>
            </a:extLst>
          </p:cNvPr>
          <p:cNvSpPr txBox="1"/>
          <p:nvPr/>
        </p:nvSpPr>
        <p:spPr>
          <a:xfrm>
            <a:off x="1112729" y="4045906"/>
            <a:ext cx="9695144" cy="34317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cs typeface="Segoe UI"/>
              </a:rPr>
              <a:t>During Ascent the drone's altitude/height with respect to ground in consideration is expected to increase, this can be achieved when,  </a:t>
            </a:r>
          </a:p>
          <a:p>
            <a:pPr algn="ctr"/>
            <a:r>
              <a:rPr lang="en-US">
                <a:ea typeface="+mn-lt"/>
                <a:cs typeface="+mn-lt"/>
              </a:rPr>
              <a:t>upward force &gt; downward force</a:t>
            </a:r>
          </a:p>
          <a:p>
            <a:pPr algn="ctr"/>
            <a:r>
              <a:rPr lang="en-US">
                <a:ea typeface="+mn-lt"/>
                <a:cs typeface="+mn-lt"/>
              </a:rPr>
              <a:t>L &gt; W</a:t>
            </a:r>
          </a:p>
          <a:p>
            <a:endParaRPr lang="en-US" sz="1600">
              <a:latin typeface="Segoe UI"/>
              <a:cs typeface="Segoe UI"/>
            </a:endParaRPr>
          </a:p>
          <a:p>
            <a:r>
              <a:rPr lang="en-US" sz="1600">
                <a:latin typeface="Times New Roman"/>
                <a:cs typeface="Segoe UI"/>
              </a:rPr>
              <a:t>During Descent the drone's altitude/height with respect to ground in consideration is expected to decrease, this can be achieved when, </a:t>
            </a:r>
          </a:p>
          <a:p>
            <a:pPr algn="ctr"/>
            <a:r>
              <a:rPr lang="en-US">
                <a:ea typeface="+mn-lt"/>
                <a:cs typeface="+mn-lt"/>
              </a:rPr>
              <a:t>upward force &lt; downward force</a:t>
            </a:r>
          </a:p>
          <a:p>
            <a:pPr algn="ctr"/>
            <a:r>
              <a:rPr lang="en-US">
                <a:ea typeface="+mn-lt"/>
                <a:cs typeface="+mn-lt"/>
              </a:rPr>
              <a:t>L &lt; W</a:t>
            </a:r>
            <a:endParaRPr lang="en-US"/>
          </a:p>
          <a:p>
            <a:pPr algn="ctr"/>
            <a:endParaRPr lang="en-US">
              <a:latin typeface="Segoe UI"/>
              <a:cs typeface="Segoe UI"/>
            </a:endParaRPr>
          </a:p>
          <a:p>
            <a:pPr algn="ctr"/>
            <a:endParaRPr lang="en-US">
              <a:latin typeface="Segoe UI"/>
              <a:cs typeface="Segoe UI"/>
            </a:endParaRPr>
          </a:p>
          <a:p>
            <a:endParaRPr lang="en-US" sz="1100">
              <a:latin typeface="Calibri"/>
              <a:cs typeface="Calibri"/>
            </a:endParaRPr>
          </a:p>
          <a:p>
            <a:endParaRPr lang="en-US">
              <a:latin typeface="Segoe UI"/>
              <a:cs typeface="Segoe UI"/>
            </a:endParaRPr>
          </a:p>
        </p:txBody>
      </p:sp>
      <p:sp>
        <p:nvSpPr>
          <p:cNvPr id="10" name="TextBox 9">
            <a:extLst>
              <a:ext uri="{FF2B5EF4-FFF2-40B4-BE49-F238E27FC236}">
                <a16:creationId xmlns:a16="http://schemas.microsoft.com/office/drawing/2014/main" id="{E52D9E40-9284-7954-6DE2-12AF1952DC0D}"/>
              </a:ext>
            </a:extLst>
          </p:cNvPr>
          <p:cNvSpPr txBox="1"/>
          <p:nvPr/>
        </p:nvSpPr>
        <p:spPr>
          <a:xfrm>
            <a:off x="1269303" y="611686"/>
            <a:ext cx="9820405"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following motions 1 and 2 require only a change in position but not in orientation. Hence the propellers are expected to run at the same velocity.</a:t>
            </a:r>
          </a:p>
          <a:p>
            <a:endParaRPr lang="en-US" sz="1600">
              <a:latin typeface="Times New Roman"/>
              <a:cs typeface="Times New Roman"/>
            </a:endParaRPr>
          </a:p>
        </p:txBody>
      </p:sp>
    </p:spTree>
    <p:extLst>
      <p:ext uri="{BB962C8B-B14F-4D97-AF65-F5344CB8AC3E}">
        <p14:creationId xmlns:p14="http://schemas.microsoft.com/office/powerpoint/2010/main" val="373448041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E61D-F01D-4C7C-C957-76735C9465A4}"/>
              </a:ext>
            </a:extLst>
          </p:cNvPr>
          <p:cNvSpPr>
            <a:spLocks noGrp="1"/>
          </p:cNvSpPr>
          <p:nvPr>
            <p:ph type="title"/>
          </p:nvPr>
        </p:nvSpPr>
        <p:spPr>
          <a:xfrm>
            <a:off x="757303" y="337681"/>
            <a:ext cx="5844436" cy="1288489"/>
          </a:xfrm>
        </p:spPr>
        <p:txBody>
          <a:bodyPr/>
          <a:lstStyle/>
          <a:p>
            <a:r>
              <a:rPr lang="en-US">
                <a:ea typeface="+mj-lt"/>
                <a:cs typeface="+mj-lt"/>
              </a:rPr>
              <a:t>3. Forward and Backward Motion</a:t>
            </a:r>
          </a:p>
        </p:txBody>
      </p:sp>
      <p:sp>
        <p:nvSpPr>
          <p:cNvPr id="3" name="TextBox 2">
            <a:extLst>
              <a:ext uri="{FF2B5EF4-FFF2-40B4-BE49-F238E27FC236}">
                <a16:creationId xmlns:a16="http://schemas.microsoft.com/office/drawing/2014/main" id="{73797AF3-942A-1F40-19E2-A48895A95064}"/>
              </a:ext>
            </a:extLst>
          </p:cNvPr>
          <p:cNvSpPr txBox="1"/>
          <p:nvPr/>
        </p:nvSpPr>
        <p:spPr>
          <a:xfrm>
            <a:off x="830893" y="2031305"/>
            <a:ext cx="5770323" cy="38472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latin typeface="Bembo"/>
              </a:rPr>
              <a:t>The forward and backward motions are impossible to achieve in the quadcopters because there are not actuators that control force about the axis. To creatively overcome this issue drones, manipulate their </a:t>
            </a:r>
            <a:r>
              <a:rPr lang="en-US" sz="2400" b="1">
                <a:latin typeface="Bembo"/>
              </a:rPr>
              <a:t>pitch</a:t>
            </a:r>
            <a:r>
              <a:rPr lang="en-US" sz="2000">
                <a:latin typeface="Bembo"/>
              </a:rPr>
              <a:t> in order to direct a portion/component of their Lift to act in the forward or backward direction.</a:t>
            </a:r>
            <a:endParaRPr lang="en-US" sz="2000">
              <a:latin typeface="Bembo"/>
              <a:cs typeface="Times New Roman"/>
            </a:endParaRPr>
          </a:p>
          <a:p>
            <a:pPr marL="285750" indent="-285750">
              <a:buFont typeface="Arial"/>
              <a:buChar char="•"/>
            </a:pPr>
            <a:endParaRPr lang="en-US" sz="2000">
              <a:latin typeface="Bembo"/>
              <a:cs typeface="Times New Roman"/>
            </a:endParaRPr>
          </a:p>
          <a:p>
            <a:pPr marL="285750" indent="-285750">
              <a:buFont typeface="Arial"/>
              <a:buChar char="•"/>
            </a:pPr>
            <a:r>
              <a:rPr lang="en-US" sz="2000">
                <a:latin typeface="Bembo"/>
                <a:ea typeface="+mn-lt"/>
                <a:cs typeface="+mn-lt"/>
              </a:rPr>
              <a:t>For our drone, Forward motion can be achieved by increasing the thrusts of the 1</a:t>
            </a:r>
            <a:r>
              <a:rPr lang="en-US" sz="2000" baseline="30000">
                <a:latin typeface="Bembo"/>
                <a:ea typeface="+mn-lt"/>
                <a:cs typeface="+mn-lt"/>
              </a:rPr>
              <a:t>st</a:t>
            </a:r>
            <a:r>
              <a:rPr lang="en-US" sz="2000">
                <a:latin typeface="Bembo"/>
                <a:ea typeface="+mn-lt"/>
                <a:cs typeface="+mn-lt"/>
              </a:rPr>
              <a:t> and 3</a:t>
            </a:r>
            <a:r>
              <a:rPr lang="en-US" sz="2000" baseline="30000">
                <a:latin typeface="Bembo"/>
                <a:ea typeface="+mn-lt"/>
                <a:cs typeface="+mn-lt"/>
              </a:rPr>
              <a:t>rd</a:t>
            </a:r>
            <a:r>
              <a:rPr lang="en-US" sz="2000">
                <a:latin typeface="Bembo"/>
                <a:ea typeface="+mn-lt"/>
                <a:cs typeface="+mn-lt"/>
              </a:rPr>
              <a:t> propellers and Backward motion can be achieved by increasing the thrusts of the 2</a:t>
            </a:r>
            <a:r>
              <a:rPr lang="en-US" sz="2000" baseline="30000">
                <a:latin typeface="Bembo"/>
                <a:ea typeface="+mn-lt"/>
                <a:cs typeface="+mn-lt"/>
              </a:rPr>
              <a:t>nd</a:t>
            </a:r>
            <a:r>
              <a:rPr lang="en-US" sz="2000">
                <a:latin typeface="Bembo"/>
                <a:ea typeface="+mn-lt"/>
                <a:cs typeface="+mn-lt"/>
              </a:rPr>
              <a:t> and 4</a:t>
            </a:r>
            <a:r>
              <a:rPr lang="en-US" sz="2000" baseline="30000">
                <a:latin typeface="Bembo"/>
                <a:ea typeface="+mn-lt"/>
                <a:cs typeface="+mn-lt"/>
              </a:rPr>
              <a:t>th</a:t>
            </a:r>
            <a:r>
              <a:rPr lang="en-US" sz="2000">
                <a:latin typeface="Bembo"/>
                <a:ea typeface="+mn-lt"/>
                <a:cs typeface="+mn-lt"/>
              </a:rPr>
              <a:t> propellers.</a:t>
            </a:r>
          </a:p>
        </p:txBody>
      </p:sp>
      <p:pic>
        <p:nvPicPr>
          <p:cNvPr id="4" name="Picture 4" descr="Shape&#10;&#10;Description automatically generated">
            <a:extLst>
              <a:ext uri="{FF2B5EF4-FFF2-40B4-BE49-F238E27FC236}">
                <a16:creationId xmlns:a16="http://schemas.microsoft.com/office/drawing/2014/main" id="{7403614B-0A75-2DA4-4CC1-049016B6B8A1}"/>
              </a:ext>
            </a:extLst>
          </p:cNvPr>
          <p:cNvPicPr>
            <a:picLocks noChangeAspect="1"/>
          </p:cNvPicPr>
          <p:nvPr/>
        </p:nvPicPr>
        <p:blipFill>
          <a:blip r:embed="rId2"/>
          <a:stretch>
            <a:fillRect/>
          </a:stretch>
        </p:blipFill>
        <p:spPr>
          <a:xfrm>
            <a:off x="6906015" y="468168"/>
            <a:ext cx="4402898" cy="3134624"/>
          </a:xfrm>
          <a:prstGeom prst="rect">
            <a:avLst/>
          </a:prstGeom>
        </p:spPr>
      </p:pic>
      <p:pic>
        <p:nvPicPr>
          <p:cNvPr id="5" name="Picture 5" descr="Shape&#10;&#10;Description automatically generated">
            <a:extLst>
              <a:ext uri="{FF2B5EF4-FFF2-40B4-BE49-F238E27FC236}">
                <a16:creationId xmlns:a16="http://schemas.microsoft.com/office/drawing/2014/main" id="{45FE2DD9-CD99-0791-C503-ABE9B7426391}"/>
              </a:ext>
            </a:extLst>
          </p:cNvPr>
          <p:cNvPicPr>
            <a:picLocks noChangeAspect="1"/>
          </p:cNvPicPr>
          <p:nvPr/>
        </p:nvPicPr>
        <p:blipFill>
          <a:blip r:embed="rId3"/>
          <a:stretch>
            <a:fillRect/>
          </a:stretch>
        </p:blipFill>
        <p:spPr>
          <a:xfrm>
            <a:off x="6906016" y="3640256"/>
            <a:ext cx="4402898" cy="3022145"/>
          </a:xfrm>
          <a:prstGeom prst="rect">
            <a:avLst/>
          </a:prstGeom>
        </p:spPr>
      </p:pic>
    </p:spTree>
    <p:extLst>
      <p:ext uri="{BB962C8B-B14F-4D97-AF65-F5344CB8AC3E}">
        <p14:creationId xmlns:p14="http://schemas.microsoft.com/office/powerpoint/2010/main" val="3755495465"/>
      </p:ext>
    </p:extLst>
  </p:cSld>
  <p:clrMapOvr>
    <a:masterClrMapping/>
  </p:clrMapOvr>
  <p:transition spd="slow">
    <p:push dir="u"/>
  </p:transition>
</p:sld>
</file>

<file path=ppt/theme/theme1.xml><?xml version="1.0" encoding="utf-8"?>
<a:theme xmlns:a="http://schemas.openxmlformats.org/drawingml/2006/main" name="Adorn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30</Slides>
  <Notes>0</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AdornVTI</vt:lpstr>
      <vt:lpstr>Object detection ANDAUTONOMOUS Drone Simulation Using  ROS and Ardupilot</vt:lpstr>
      <vt:lpstr>Introduction</vt:lpstr>
      <vt:lpstr>QUADCOPTER FLIGHT DYNAMICS</vt:lpstr>
      <vt:lpstr>Torque Balancing</vt:lpstr>
      <vt:lpstr>Drone Convention</vt:lpstr>
      <vt:lpstr>PowerPoint Presentation</vt:lpstr>
      <vt:lpstr>PowerPoint Presentation</vt:lpstr>
      <vt:lpstr>1. Hovering</vt:lpstr>
      <vt:lpstr>3. Forward and Backward Motion</vt:lpstr>
      <vt:lpstr>4. Left and Right Motion</vt:lpstr>
      <vt:lpstr>5. Left (Anticlockwise) and Right (Clockwise) Rotation</vt:lpstr>
      <vt:lpstr>PowerPoint Presentation</vt:lpstr>
      <vt:lpstr>Drone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 Detection Using YoLo</vt:lpstr>
      <vt:lpstr>Object Detection Using YoLo</vt:lpstr>
      <vt:lpstr>Object Detection Using YoLo</vt:lpstr>
      <vt:lpstr>Future Scope</vt:lpstr>
      <vt:lpstr>Unsuccessful  attempts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71</cp:revision>
  <dcterms:created xsi:type="dcterms:W3CDTF">2022-07-12T10:54:39Z</dcterms:created>
  <dcterms:modified xsi:type="dcterms:W3CDTF">2022-07-13T10:15:04Z</dcterms:modified>
</cp:coreProperties>
</file>